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670675" cy="9752013"/>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37"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670675" cy="9752013"/>
          </a:xfrm>
          <a:prstGeom prst="roundRect">
            <a:avLst>
              <a:gd name="adj" fmla="val 23"/>
            </a:avLst>
          </a:prstGeom>
          <a:solidFill>
            <a:srgbClr val="FFFFFF"/>
          </a:solidFill>
          <a:ln w="9525">
            <a:noFill/>
            <a:round/>
            <a:headEnd/>
            <a:tailEnd/>
          </a:ln>
          <a:effectLst/>
        </p:spPr>
        <p:txBody>
          <a:bodyPr wrap="none" anchor="ctr"/>
          <a:lstStyle/>
          <a:p>
            <a:endParaRPr lang="es-MX"/>
          </a:p>
        </p:txBody>
      </p:sp>
      <p:sp>
        <p:nvSpPr>
          <p:cNvPr id="3074" name="Text Box 2"/>
          <p:cNvSpPr txBox="1">
            <a:spLocks noChangeArrowheads="1"/>
          </p:cNvSpPr>
          <p:nvPr/>
        </p:nvSpPr>
        <p:spPr bwMode="auto">
          <a:xfrm>
            <a:off x="0" y="0"/>
            <a:ext cx="2889250" cy="487363"/>
          </a:xfrm>
          <a:prstGeom prst="rect">
            <a:avLst/>
          </a:prstGeom>
          <a:noFill/>
          <a:ln w="9525">
            <a:noFill/>
            <a:round/>
            <a:headEnd/>
            <a:tailEnd/>
          </a:ln>
          <a:effectLst/>
        </p:spPr>
        <p:txBody>
          <a:bodyPr wrap="none" anchor="ctr"/>
          <a:lstStyle/>
          <a:p>
            <a:endParaRPr lang="es-MX"/>
          </a:p>
        </p:txBody>
      </p:sp>
      <p:sp>
        <p:nvSpPr>
          <p:cNvPr id="3075" name="Rectangle 3"/>
          <p:cNvSpPr>
            <a:spLocks noGrp="1" noChangeArrowheads="1"/>
          </p:cNvSpPr>
          <p:nvPr>
            <p:ph type="dt"/>
          </p:nvPr>
        </p:nvSpPr>
        <p:spPr bwMode="auto">
          <a:xfrm>
            <a:off x="3778250" y="0"/>
            <a:ext cx="2887663" cy="4857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723900" algn="l"/>
                <a:tab pos="1447800" algn="l"/>
                <a:tab pos="2171700" algn="l"/>
              </a:tabLst>
              <a:defRPr sz="1200">
                <a:solidFill>
                  <a:srgbClr val="000000"/>
                </a:solidFill>
                <a:latin typeface="Calibri" pitchFamily="34" charset="0"/>
              </a:defRPr>
            </a:lvl1pPr>
          </a:lstStyle>
          <a:p>
            <a:endParaRPr lang="es-PE"/>
          </a:p>
        </p:txBody>
      </p:sp>
      <p:sp>
        <p:nvSpPr>
          <p:cNvPr id="3076" name="Rectangle 4"/>
          <p:cNvSpPr>
            <a:spLocks noGrp="1" noChangeArrowheads="1"/>
          </p:cNvSpPr>
          <p:nvPr>
            <p:ph type="sldImg"/>
          </p:nvPr>
        </p:nvSpPr>
        <p:spPr bwMode="auto">
          <a:xfrm>
            <a:off x="896938" y="731838"/>
            <a:ext cx="4873625" cy="3656012"/>
          </a:xfrm>
          <a:prstGeom prst="rect">
            <a:avLst/>
          </a:prstGeom>
          <a:noFill/>
          <a:ln w="12600">
            <a:solidFill>
              <a:srgbClr val="000000"/>
            </a:solidFill>
            <a:miter lim="800000"/>
            <a:headEnd/>
            <a:tailEnd/>
          </a:ln>
          <a:effectLst/>
        </p:spPr>
      </p:sp>
      <p:sp>
        <p:nvSpPr>
          <p:cNvPr id="3077" name="Rectangle 5"/>
          <p:cNvSpPr>
            <a:spLocks noGrp="1" noChangeArrowheads="1"/>
          </p:cNvSpPr>
          <p:nvPr>
            <p:ph type="body"/>
          </p:nvPr>
        </p:nvSpPr>
        <p:spPr bwMode="auto">
          <a:xfrm>
            <a:off x="666750" y="4632325"/>
            <a:ext cx="5334000" cy="4387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s-MX" smtClean="0"/>
          </a:p>
        </p:txBody>
      </p:sp>
      <p:sp>
        <p:nvSpPr>
          <p:cNvPr id="3078" name="Text Box 6"/>
          <p:cNvSpPr txBox="1">
            <a:spLocks noChangeArrowheads="1"/>
          </p:cNvSpPr>
          <p:nvPr/>
        </p:nvSpPr>
        <p:spPr bwMode="auto">
          <a:xfrm>
            <a:off x="0" y="9264650"/>
            <a:ext cx="2889250" cy="487363"/>
          </a:xfrm>
          <a:prstGeom prst="rect">
            <a:avLst/>
          </a:prstGeom>
          <a:noFill/>
          <a:ln w="9525">
            <a:noFill/>
            <a:round/>
            <a:headEnd/>
            <a:tailEnd/>
          </a:ln>
          <a:effectLst/>
        </p:spPr>
        <p:txBody>
          <a:bodyPr wrap="none" anchor="ctr"/>
          <a:lstStyle/>
          <a:p>
            <a:endParaRPr lang="es-MX"/>
          </a:p>
        </p:txBody>
      </p:sp>
      <p:sp>
        <p:nvSpPr>
          <p:cNvPr id="3079" name="Rectangle 7"/>
          <p:cNvSpPr>
            <a:spLocks noGrp="1" noChangeArrowheads="1"/>
          </p:cNvSpPr>
          <p:nvPr>
            <p:ph type="sldNum"/>
          </p:nvPr>
        </p:nvSpPr>
        <p:spPr bwMode="auto">
          <a:xfrm>
            <a:off x="3778250" y="9264650"/>
            <a:ext cx="2887663" cy="48577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tabLst>
                <a:tab pos="723900" algn="l"/>
                <a:tab pos="1447800" algn="l"/>
                <a:tab pos="2171700" algn="l"/>
              </a:tabLst>
              <a:defRPr sz="1200">
                <a:solidFill>
                  <a:srgbClr val="000000"/>
                </a:solidFill>
                <a:latin typeface="Calibri" pitchFamily="34" charset="0"/>
              </a:defRPr>
            </a:lvl1pPr>
          </a:lstStyle>
          <a:p>
            <a:fld id="{47F30905-27F5-4AF8-87A8-4F87ECFAABE9}" type="slidenum">
              <a:rPr lang="es-PE"/>
              <a:pPr/>
              <a:t>‹Nº›</a:t>
            </a:fld>
            <a:endParaRPr lang="es-P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54D3FE5-5BDC-4B3A-A4CF-E69A991B2242}" type="slidenum">
              <a:rPr lang="es-PE"/>
              <a:pPr/>
              <a:t>1</a:t>
            </a:fld>
            <a:endParaRPr lang="es-PE"/>
          </a:p>
        </p:txBody>
      </p:sp>
      <p:sp>
        <p:nvSpPr>
          <p:cNvPr id="23553"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23554"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C64FC5B-A358-4951-86AA-A0CBCB0332E3}"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s-PE" sz="1300">
              <a:solidFill>
                <a:srgbClr val="000000"/>
              </a:solidFill>
              <a:latin typeface="Calibri" pitchFamily="34" charset="0"/>
            </a:endParaRPr>
          </a:p>
        </p:txBody>
      </p:sp>
      <p:sp>
        <p:nvSpPr>
          <p:cNvPr id="23555"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23556" name="Text Box 4"/>
          <p:cNvSpPr txBox="1">
            <a:spLocks noChangeArrowheads="1"/>
          </p:cNvSpPr>
          <p:nvPr>
            <p:ph type="body"/>
          </p:nvPr>
        </p:nvSpPr>
        <p:spPr bwMode="auto">
          <a:xfrm>
            <a:off x="666750" y="4632325"/>
            <a:ext cx="5335588" cy="4389438"/>
          </a:xfrm>
          <a:prstGeom prst="rect">
            <a:avLst/>
          </a:prstGeom>
          <a:noFill/>
          <a:ln>
            <a:round/>
            <a:headEnd/>
            <a:tailEnd/>
          </a:ln>
        </p:spPr>
        <p:txBody>
          <a:bodyPr/>
          <a:lstStyle/>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atin typeface="Calibri" pitchFamily="34" charset="0"/>
                <a:ea typeface="MS Gothic" charset="-128"/>
              </a:rPr>
              <a:t>Señor:</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atin typeface="Calibri" pitchFamily="34" charset="0"/>
                <a:ea typeface="MS Gothic" charset="-128"/>
              </a:rPr>
              <a:t>Secretario General de la OMA,</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atin typeface="Calibri" pitchFamily="34" charset="0"/>
                <a:ea typeface="MS Gothic" charset="-128"/>
              </a:rPr>
              <a:t>Director de la Comunidad Andina,</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atin typeface="Calibri" pitchFamily="34" charset="0"/>
                <a:ea typeface="MS Gothic" charset="-128"/>
              </a:rPr>
              <a:t>Secretario General de la Comunidad Andina,</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atin typeface="Calibri" pitchFamily="34" charset="0"/>
                <a:ea typeface="MS Gothic" charset="-128"/>
              </a:rPr>
              <a:t>Representantes de las Aduanas de los países miembro de la Comunidad Andina</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a:latin typeface="Calibri" pitchFamily="34" charset="0"/>
              <a:ea typeface="MS Gothic" charset="-128"/>
            </a:endParaRP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atin typeface="Calibri" pitchFamily="34" charset="0"/>
                <a:ea typeface="MS Gothic" charset="-128"/>
              </a:rPr>
              <a:t>En esta Reunión del Comité Andino de Asuntos Aduaneros, que reviste especial importancia por la ilustre presencia del Sr. Mikuriya, Secretario General de la OMA, me complace exponer sobre los principales proyectos que viene desarrollando la aduana peruana, todos ellos enfocados hacía una nueva reforma y modernización que nuevamente nos coloque como una aduana modelo de la región americana. Estos proyectos, como podremos apreciar más adelante, se sustentan fundamentalmente en los estándares internacionales y las mejores prácticas en los temas de facilitación y control aduanero.</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a:latin typeface="Calibri" pitchFamily="34" charset="0"/>
                <a:ea typeface="MS Gothic" charset="-128"/>
              </a:rPr>
              <a:t>Espero que al final, nuestra presentación sea ilustrativa respecto a los trabajos que venimos realizando en la aduana del Perú y confiamos que, al igual que las presentaciones precedentes, todos los presentes nos llevemos una impresión más completa de los esfuerzos que las aduanas de la Comunidad Andina están realizando para mejorar sus procesos.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215F993-75D9-4C2E-BF14-393A6376D83D}" type="slidenum">
              <a:rPr lang="es-PE"/>
              <a:pPr/>
              <a:t>10</a:t>
            </a:fld>
            <a:endParaRPr lang="es-PE"/>
          </a:p>
        </p:txBody>
      </p:sp>
      <p:sp>
        <p:nvSpPr>
          <p:cNvPr id="32769"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2770"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E5FA66-061E-4E1D-B42C-29B772F4B9BB}"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s-PE" sz="1300">
              <a:solidFill>
                <a:srgbClr val="000000"/>
              </a:solidFill>
              <a:latin typeface="Calibri" pitchFamily="34" charset="0"/>
            </a:endParaRPr>
          </a:p>
        </p:txBody>
      </p:sp>
      <p:sp>
        <p:nvSpPr>
          <p:cNvPr id="32771"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2772" name="Text Box 4"/>
          <p:cNvSpPr txBox="1">
            <a:spLocks noChangeArrowheads="1"/>
          </p:cNvSpPr>
          <p:nvPr>
            <p:ph type="body"/>
          </p:nvPr>
        </p:nvSpPr>
        <p:spPr bwMode="auto">
          <a:xfrm>
            <a:off x="666750" y="4632325"/>
            <a:ext cx="5335588" cy="4389438"/>
          </a:xfrm>
          <a:prstGeom prst="rect">
            <a:avLst/>
          </a:prstGeom>
          <a:noFill/>
          <a:ln>
            <a:round/>
            <a:headEnd/>
            <a:tailEnd/>
          </a:ln>
        </p:spPr>
        <p:txBody>
          <a:bodyPr/>
          <a:lstStyle/>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a:solidFill>
                  <a:srgbClr val="000066"/>
                </a:solidFill>
                <a:latin typeface="Calibri" pitchFamily="34" charset="0"/>
                <a:cs typeface="Arial" charset="0"/>
              </a:rPr>
              <a:t>Al estar en desarrollo un nuevo sistema informático, la nueva plataforma requiere actualizar las reglas del negocio aduanero que se sustenten en los cambios del comercio exterior.</a:t>
            </a: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PE">
              <a:solidFill>
                <a:srgbClr val="000066"/>
              </a:solidFill>
              <a:latin typeface="Calibri" pitchFamily="34"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31566C3-64B7-4CBA-87B1-54D21A154261}" type="slidenum">
              <a:rPr lang="es-PE"/>
              <a:pPr/>
              <a:t>11</a:t>
            </a:fld>
            <a:endParaRPr lang="es-PE"/>
          </a:p>
        </p:txBody>
      </p:sp>
      <p:sp>
        <p:nvSpPr>
          <p:cNvPr id="33793"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3794"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DD6F25-2454-47A3-8644-406004630E53}"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s-PE" sz="1300">
              <a:solidFill>
                <a:srgbClr val="000000"/>
              </a:solidFill>
              <a:latin typeface="Calibri" pitchFamily="34" charset="0"/>
            </a:endParaRPr>
          </a:p>
        </p:txBody>
      </p:sp>
      <p:sp>
        <p:nvSpPr>
          <p:cNvPr id="33795"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3796"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17D37D6-331A-442E-990F-B1F17C3707A6}" type="slidenum">
              <a:rPr lang="es-PE"/>
              <a:pPr/>
              <a:t>12</a:t>
            </a:fld>
            <a:endParaRPr lang="es-PE"/>
          </a:p>
        </p:txBody>
      </p:sp>
      <p:sp>
        <p:nvSpPr>
          <p:cNvPr id="34817"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4818"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4BC2639-B87A-4FB9-9BD7-4C44C2F0FD3F}"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s-PE" sz="1300">
              <a:solidFill>
                <a:srgbClr val="000000"/>
              </a:solidFill>
              <a:latin typeface="Calibri" pitchFamily="34" charset="0"/>
            </a:endParaRPr>
          </a:p>
        </p:txBody>
      </p:sp>
      <p:sp>
        <p:nvSpPr>
          <p:cNvPr id="34819"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4820"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52861AE-E611-4E8B-B862-079D99052632}" type="slidenum">
              <a:rPr lang="es-PE"/>
              <a:pPr/>
              <a:t>13</a:t>
            </a:fld>
            <a:endParaRPr lang="es-PE"/>
          </a:p>
        </p:txBody>
      </p:sp>
      <p:sp>
        <p:nvSpPr>
          <p:cNvPr id="35841"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5842"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3D7BFA5-BED8-491A-BC25-71803BCBCC07}"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s-PE" sz="1300">
              <a:solidFill>
                <a:srgbClr val="000000"/>
              </a:solidFill>
              <a:latin typeface="Calibri" pitchFamily="34" charset="0"/>
            </a:endParaRPr>
          </a:p>
        </p:txBody>
      </p:sp>
      <p:sp>
        <p:nvSpPr>
          <p:cNvPr id="35843"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5844"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3BB2ECDD-67F8-4259-B9EC-E160A44BA81A}" type="slidenum">
              <a:rPr lang="es-PE"/>
              <a:pPr/>
              <a:t>14</a:t>
            </a:fld>
            <a:endParaRPr lang="es-PE"/>
          </a:p>
        </p:txBody>
      </p:sp>
      <p:sp>
        <p:nvSpPr>
          <p:cNvPr id="36865"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6866"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2099159-1409-4E77-BFB1-59C6FDA20D4C}"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s-PE" sz="1300">
              <a:solidFill>
                <a:srgbClr val="000000"/>
              </a:solidFill>
              <a:latin typeface="Calibri" pitchFamily="34" charset="0"/>
            </a:endParaRPr>
          </a:p>
        </p:txBody>
      </p:sp>
      <p:sp>
        <p:nvSpPr>
          <p:cNvPr id="36867"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6868"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0F4525FF-1224-4428-8978-01876B8683AF}" type="slidenum">
              <a:rPr lang="es-PE"/>
              <a:pPr/>
              <a:t>15</a:t>
            </a:fld>
            <a:endParaRPr lang="es-PE"/>
          </a:p>
        </p:txBody>
      </p:sp>
      <p:sp>
        <p:nvSpPr>
          <p:cNvPr id="37889"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7890"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ED2DCD-4FDF-4D7B-8543-1F5F19CAABC4}"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s-PE" sz="1300">
              <a:solidFill>
                <a:srgbClr val="000000"/>
              </a:solidFill>
              <a:latin typeface="Calibri" pitchFamily="34" charset="0"/>
            </a:endParaRPr>
          </a:p>
        </p:txBody>
      </p:sp>
      <p:sp>
        <p:nvSpPr>
          <p:cNvPr id="37891"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7892"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9293CA4-B36F-40D5-953F-5383BA4A962A}" type="slidenum">
              <a:rPr lang="es-PE"/>
              <a:pPr/>
              <a:t>16</a:t>
            </a:fld>
            <a:endParaRPr lang="es-PE"/>
          </a:p>
        </p:txBody>
      </p:sp>
      <p:sp>
        <p:nvSpPr>
          <p:cNvPr id="38913"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8914"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58DC988-F795-49A7-87CC-0EE0F2A4953D}"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s-PE" sz="1300">
              <a:solidFill>
                <a:srgbClr val="000000"/>
              </a:solidFill>
              <a:latin typeface="Calibri" pitchFamily="34" charset="0"/>
            </a:endParaRPr>
          </a:p>
        </p:txBody>
      </p:sp>
      <p:sp>
        <p:nvSpPr>
          <p:cNvPr id="38915"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8916"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343804D-2070-4145-A4DB-C0D76FF01160}" type="slidenum">
              <a:rPr lang="es-PE"/>
              <a:pPr/>
              <a:t>17</a:t>
            </a:fld>
            <a:endParaRPr lang="es-PE"/>
          </a:p>
        </p:txBody>
      </p:sp>
      <p:sp>
        <p:nvSpPr>
          <p:cNvPr id="39937"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9938"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4BF7EC6-DF8E-4A8C-AC37-A3DC1096C82B}"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s-PE" sz="1300">
              <a:solidFill>
                <a:srgbClr val="000000"/>
              </a:solidFill>
              <a:latin typeface="Calibri" pitchFamily="34" charset="0"/>
            </a:endParaRPr>
          </a:p>
        </p:txBody>
      </p:sp>
      <p:sp>
        <p:nvSpPr>
          <p:cNvPr id="39939"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9940"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BBEA90E-C0E6-4A88-AC25-A637518C6180}" type="slidenum">
              <a:rPr lang="es-PE"/>
              <a:pPr/>
              <a:t>18</a:t>
            </a:fld>
            <a:endParaRPr lang="es-PE"/>
          </a:p>
        </p:txBody>
      </p:sp>
      <p:sp>
        <p:nvSpPr>
          <p:cNvPr id="40961"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40962"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728D4AC-3485-4118-ABA3-BD72A574C469}"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s-PE" sz="1300">
              <a:solidFill>
                <a:srgbClr val="000000"/>
              </a:solidFill>
              <a:latin typeface="Calibri" pitchFamily="34" charset="0"/>
            </a:endParaRPr>
          </a:p>
        </p:txBody>
      </p:sp>
      <p:sp>
        <p:nvSpPr>
          <p:cNvPr id="40963"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40964" name="Text Box 4"/>
          <p:cNvSpPr txBox="1">
            <a:spLocks noChangeArrowheads="1"/>
          </p:cNvSpPr>
          <p:nvPr>
            <p:ph type="body"/>
          </p:nvPr>
        </p:nvSpPr>
        <p:spPr bwMode="auto">
          <a:xfrm>
            <a:off x="666750" y="4632325"/>
            <a:ext cx="5335588" cy="4389438"/>
          </a:xfrm>
          <a:prstGeom prst="rect">
            <a:avLst/>
          </a:prstGeom>
          <a:noFill/>
          <a:ln>
            <a:round/>
            <a:headEnd/>
            <a:tailEnd/>
          </a:ln>
        </p:spPr>
        <p:txBody>
          <a:bodyPr/>
          <a:lstStyle/>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a:latin typeface="Calibri" pitchFamily="34" charset="0"/>
                <a:ea typeface="MS Gothic" charset="-128"/>
              </a:rPr>
              <a:t>La gestión de riesgos ha posibilitado que en los últimos años haya un incremento sustancial del canal verde, asi como un crecimiento sostenido en la detección y determinación de las incidencias de las declaraciones sometidas a control.</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a:latin typeface="Calibri" pitchFamily="34" charset="0"/>
                <a:ea typeface="MS Gothic" charset="-128"/>
              </a:rPr>
              <a:t>Los niveles de incidencia logrados están permitiendo un control y detección oportuna del incumplimiento por el sistema de gestión de  riesgo que se sustenta en modelos matemáticos y estadísticos con base de conocimiento, mediante desarrollos locales empleando minería de datos con la técnica de redes neuronales.</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a:latin typeface="Calibri" pitchFamily="34" charset="0"/>
                <a:ea typeface="MS Gothic" charset="-128"/>
              </a:rPr>
              <a:t>Los modelos implementados permiten la retroalimentación de las incidencias detectadas, incorporación de nuevos perfiles de riesgo y los cuales son monitoreados y actualizados. Existe un porcentaje de selección aleatoria que nos permite evaluar el nivel de efectividad de los modelos implementados e identificar nuevos patrones de fraude.</a:t>
            </a:r>
          </a:p>
          <a:p>
            <a:pPr>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PE">
              <a:latin typeface="Calibri" pitchFamily="34" charset="0"/>
              <a:ea typeface="MS Gothic" charset="-128"/>
            </a:endParaRPr>
          </a:p>
          <a:p>
            <a:pPr eaLnBrk="1" hangingPunct="1">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PE">
              <a:latin typeface="Calibri" pitchFamily="34" charset="0"/>
              <a:ea typeface="MS Gothic"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788CFAE-CF06-4A8E-AE5F-261DFC38A005}" type="slidenum">
              <a:rPr lang="es-PE"/>
              <a:pPr/>
              <a:t>19</a:t>
            </a:fld>
            <a:endParaRPr lang="es-PE"/>
          </a:p>
        </p:txBody>
      </p:sp>
      <p:sp>
        <p:nvSpPr>
          <p:cNvPr id="41985"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41986"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846F65B-A0BB-430C-B20C-74A89024AD13}"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19</a:t>
            </a:fld>
            <a:endParaRPr lang="es-PE" sz="1300">
              <a:solidFill>
                <a:srgbClr val="000000"/>
              </a:solidFill>
              <a:latin typeface="Calibri" pitchFamily="34" charset="0"/>
            </a:endParaRPr>
          </a:p>
        </p:txBody>
      </p:sp>
      <p:sp>
        <p:nvSpPr>
          <p:cNvPr id="41987"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41988"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86F9C57-C770-424D-8AE5-6EE2C586C6E7}" type="slidenum">
              <a:rPr lang="es-PE"/>
              <a:pPr/>
              <a:t>2</a:t>
            </a:fld>
            <a:endParaRPr lang="es-PE"/>
          </a:p>
        </p:txBody>
      </p:sp>
      <p:sp>
        <p:nvSpPr>
          <p:cNvPr id="24577"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24578"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C351AED-24A2-4A7B-92DE-9BFEFA83DAF7}"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s-PE" sz="1300">
              <a:solidFill>
                <a:srgbClr val="000000"/>
              </a:solidFill>
              <a:latin typeface="Calibri" pitchFamily="34" charset="0"/>
            </a:endParaRPr>
          </a:p>
        </p:txBody>
      </p:sp>
      <p:sp>
        <p:nvSpPr>
          <p:cNvPr id="24579"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24580"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A0AA9D6-FCC9-42FA-8B1A-38CC8D84518B}" type="slidenum">
              <a:rPr lang="es-PE"/>
              <a:pPr/>
              <a:t>3</a:t>
            </a:fld>
            <a:endParaRPr lang="es-PE"/>
          </a:p>
        </p:txBody>
      </p:sp>
      <p:sp>
        <p:nvSpPr>
          <p:cNvPr id="25601"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25602"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CFEF99F-9BA8-4955-BF7B-8972EC7324E5}"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s-PE" sz="1300">
              <a:solidFill>
                <a:srgbClr val="000000"/>
              </a:solidFill>
              <a:latin typeface="Calibri" pitchFamily="34" charset="0"/>
            </a:endParaRPr>
          </a:p>
        </p:txBody>
      </p:sp>
      <p:sp>
        <p:nvSpPr>
          <p:cNvPr id="25603"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25604"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4942862-54F3-4B44-9F45-395511739D47}" type="slidenum">
              <a:rPr lang="es-PE"/>
              <a:pPr/>
              <a:t>4</a:t>
            </a:fld>
            <a:endParaRPr lang="es-PE"/>
          </a:p>
        </p:txBody>
      </p:sp>
      <p:sp>
        <p:nvSpPr>
          <p:cNvPr id="26625"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26626"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5067EEE-85E5-4A2C-964B-FB7DC698D2E2}"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s-PE" sz="1300">
              <a:solidFill>
                <a:srgbClr val="000000"/>
              </a:solidFill>
              <a:latin typeface="Calibri" pitchFamily="34" charset="0"/>
            </a:endParaRPr>
          </a:p>
        </p:txBody>
      </p:sp>
      <p:sp>
        <p:nvSpPr>
          <p:cNvPr id="26627"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26628"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F0A33AA-C248-4629-B8C6-F5A46E0EC62E}" type="slidenum">
              <a:rPr lang="es-PE"/>
              <a:pPr/>
              <a:t>5</a:t>
            </a:fld>
            <a:endParaRPr lang="es-PE"/>
          </a:p>
        </p:txBody>
      </p:sp>
      <p:sp>
        <p:nvSpPr>
          <p:cNvPr id="27649"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27650"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459DF56-C812-429D-9DB1-DD8EE5009E27}"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s-PE" sz="1300">
              <a:solidFill>
                <a:srgbClr val="000000"/>
              </a:solidFill>
              <a:latin typeface="Calibri" pitchFamily="34" charset="0"/>
            </a:endParaRPr>
          </a:p>
        </p:txBody>
      </p:sp>
      <p:sp>
        <p:nvSpPr>
          <p:cNvPr id="27651"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27652" name="Text Box 4"/>
          <p:cNvSpPr txBox="1">
            <a:spLocks noChangeArrowheads="1"/>
          </p:cNvSpPr>
          <p:nvPr>
            <p:ph type="body"/>
          </p:nvPr>
        </p:nvSpPr>
        <p:spPr bwMode="auto">
          <a:xfrm>
            <a:off x="666750" y="4632325"/>
            <a:ext cx="5335588" cy="4389438"/>
          </a:xfrm>
          <a:prstGeom prst="rect">
            <a:avLst/>
          </a:prstGeom>
          <a:noFill/>
          <a:ln>
            <a:round/>
            <a:headEnd/>
            <a:tailEnd/>
          </a:ln>
        </p:spPr>
        <p:txBody>
          <a:bodyPr/>
          <a:lstStyle/>
          <a:p>
            <a:pPr marL="341313" indent="-341313" algn="just">
              <a:spcBef>
                <a:spcPct val="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ES">
                <a:solidFill>
                  <a:srgbClr val="17375E"/>
                </a:solidFill>
                <a:latin typeface="Calibri" pitchFamily="34" charset="0"/>
                <a:ea typeface="MS Gothic" charset="-128"/>
              </a:rPr>
              <a:t>Recepción electrónica de la nave</a:t>
            </a:r>
          </a:p>
          <a:p>
            <a:pPr marL="341313" indent="-341313" algn="just">
              <a:spcBef>
                <a:spcPct val="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s-ES">
              <a:solidFill>
                <a:srgbClr val="17375E"/>
              </a:solidFill>
              <a:latin typeface="Calibri" pitchFamily="34" charset="0"/>
              <a:ea typeface="MS Gothic" charset="-128"/>
            </a:endParaRPr>
          </a:p>
          <a:p>
            <a:pPr marL="341313" indent="-341313" algn="just">
              <a:spcBef>
                <a:spcPct val="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ES">
                <a:solidFill>
                  <a:srgbClr val="17375E"/>
                </a:solidFill>
                <a:latin typeface="Calibri" pitchFamily="34" charset="0"/>
                <a:ea typeface="MS Gothic" charset="-128"/>
              </a:rPr>
              <a:t>2.  Eliminación de papeles: no más presentación física del manifiesto de carga </a:t>
            </a:r>
          </a:p>
          <a:p>
            <a:pPr marL="341313" indent="-341313" algn="just">
              <a:spcBef>
                <a:spcPct val="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s-ES">
              <a:solidFill>
                <a:srgbClr val="17375E"/>
              </a:solidFill>
              <a:latin typeface="Calibri" pitchFamily="34" charset="0"/>
              <a:ea typeface="MS Gothic" charset="-128"/>
            </a:endParaRPr>
          </a:p>
          <a:p>
            <a:pPr marL="341313" indent="-341313" algn="just">
              <a:spcBef>
                <a:spcPct val="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PE">
                <a:solidFill>
                  <a:srgbClr val="17375E"/>
                </a:solidFill>
                <a:latin typeface="Calibri" pitchFamily="34" charset="0"/>
                <a:ea typeface="MS Gothic" charset="-128"/>
              </a:rPr>
              <a:t>3.  Utilización de documentos digitalizados para el despacho</a:t>
            </a:r>
          </a:p>
          <a:p>
            <a:pPr marL="341313" indent="-341313" algn="just">
              <a:spcBef>
                <a:spcPct val="0"/>
              </a:spcBef>
              <a:buClr>
                <a:srgbClr val="1F497D"/>
              </a:buClr>
              <a:buSzPct val="75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s-ES">
              <a:solidFill>
                <a:srgbClr val="17375E"/>
              </a:solidFill>
              <a:latin typeface="Calibri" pitchFamily="34" charset="0"/>
              <a:ea typeface="MS Gothic" charset="-128"/>
            </a:endParaRP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ES">
                <a:solidFill>
                  <a:srgbClr val="17375E"/>
                </a:solidFill>
                <a:latin typeface="Calibri" pitchFamily="34" charset="0"/>
                <a:ea typeface="MS Gothic" charset="-128"/>
              </a:rPr>
              <a:t>4.  Punto de Llegada como zona primaria: despacho de mercancías</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ES">
                <a:solidFill>
                  <a:srgbClr val="17375E"/>
                </a:solidFill>
                <a:latin typeface="Calibri" pitchFamily="34" charset="0"/>
                <a:ea typeface="MS Gothic" charset="-128"/>
              </a:rPr>
              <a:t> - En el mismo puerto,</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ES">
                <a:solidFill>
                  <a:srgbClr val="17375E"/>
                </a:solidFill>
                <a:latin typeface="Calibri" pitchFamily="34" charset="0"/>
                <a:ea typeface="MS Gothic" charset="-128"/>
              </a:rPr>
              <a:t> - En el depósito temporal (no obligatorio),</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ES">
                <a:solidFill>
                  <a:srgbClr val="17375E"/>
                </a:solidFill>
                <a:latin typeface="Calibri" pitchFamily="34" charset="0"/>
                <a:ea typeface="MS Gothic" charset="-128"/>
              </a:rPr>
              <a:t> - En el depósito del importador.</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s-ES">
              <a:solidFill>
                <a:srgbClr val="17375E"/>
              </a:solidFill>
              <a:latin typeface="Calibri" pitchFamily="34" charset="0"/>
              <a:ea typeface="MS Gothic" charset="-128"/>
            </a:endParaRP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PE">
                <a:solidFill>
                  <a:srgbClr val="17375E"/>
                </a:solidFill>
                <a:latin typeface="Calibri" pitchFamily="34" charset="0"/>
                <a:ea typeface="MS Gothic" charset="-128"/>
              </a:rPr>
              <a:t>5.  Numeración de la declaración con anticipación de 15 días antes del arribo de la</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PE">
                <a:solidFill>
                  <a:srgbClr val="17375E"/>
                </a:solidFill>
                <a:latin typeface="Calibri" pitchFamily="34" charset="0"/>
                <a:ea typeface="MS Gothic" charset="-128"/>
              </a:rPr>
              <a:t>      carga (excepcionalmente: hasta 30 días posteriores al término de la descarga)</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s-PE">
              <a:solidFill>
                <a:srgbClr val="17375E"/>
              </a:solidFill>
              <a:latin typeface="Calibri" pitchFamily="34" charset="0"/>
              <a:ea typeface="MS Gothic" charset="-128"/>
            </a:endParaRP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PE">
                <a:solidFill>
                  <a:srgbClr val="17375E"/>
                </a:solidFill>
                <a:latin typeface="Calibri" pitchFamily="34" charset="0"/>
                <a:ea typeface="MS Gothic" charset="-128"/>
              </a:rPr>
              <a:t>6.  Implementación de las Garantías Globales y Especificas</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s-PE">
              <a:solidFill>
                <a:srgbClr val="17375E"/>
              </a:solidFill>
              <a:latin typeface="Calibri" pitchFamily="34" charset="0"/>
              <a:ea typeface="MS Gothic" charset="-128"/>
            </a:endParaRP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PE">
                <a:solidFill>
                  <a:srgbClr val="17375E"/>
                </a:solidFill>
                <a:latin typeface="Calibri" pitchFamily="34" charset="0"/>
                <a:ea typeface="MS Gothic" charset="-128"/>
              </a:rPr>
              <a:t>7.  Despacho en 48 horas:</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PE">
                <a:solidFill>
                  <a:srgbClr val="17375E"/>
                </a:solidFill>
                <a:latin typeface="Calibri" pitchFamily="34" charset="0"/>
                <a:ea typeface="MS Gothic" charset="-128"/>
              </a:rPr>
              <a:t>     - Declaración anticipada (DUA),</a:t>
            </a:r>
          </a:p>
          <a:p>
            <a:pPr marL="341313" indent="-341313" algn="just">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s-PE">
                <a:solidFill>
                  <a:srgbClr val="17375E"/>
                </a:solidFill>
                <a:latin typeface="Calibri" pitchFamily="34" charset="0"/>
                <a:ea typeface="MS Gothic" charset="-128"/>
              </a:rPr>
              <a:t>     - Garantía Global o Especifica previa a la numeración de la DUA.</a:t>
            </a:r>
          </a:p>
          <a:p>
            <a:pPr marL="341313" indent="-341313" eaLnBrk="1" hangingPunct="1">
              <a:spcBef>
                <a:spcPct val="0"/>
              </a:spcBef>
              <a:buClrTx/>
              <a:buSzTx/>
              <a:buFontTx/>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s-PE">
              <a:solidFill>
                <a:srgbClr val="17375E"/>
              </a:solidFill>
              <a:latin typeface="Calibri" pitchFamily="34" charset="0"/>
              <a:ea typeface="MS Gothic"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2AA7F136-5DFF-4E02-933D-E49F9EE55E35}" type="slidenum">
              <a:rPr lang="es-PE"/>
              <a:pPr/>
              <a:t>6</a:t>
            </a:fld>
            <a:endParaRPr lang="es-PE"/>
          </a:p>
        </p:txBody>
      </p:sp>
      <p:sp>
        <p:nvSpPr>
          <p:cNvPr id="28673"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28674"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521ACEC-988D-4A94-8CD9-4AD8CED5F5E0}"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s-PE" sz="1300">
              <a:solidFill>
                <a:srgbClr val="000000"/>
              </a:solidFill>
              <a:latin typeface="Calibri" pitchFamily="34" charset="0"/>
            </a:endParaRPr>
          </a:p>
        </p:txBody>
      </p:sp>
      <p:sp>
        <p:nvSpPr>
          <p:cNvPr id="28675"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28676"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0C70CE8-18E7-4237-80C8-8ACCC8687D2F}" type="slidenum">
              <a:rPr lang="es-PE"/>
              <a:pPr/>
              <a:t>7</a:t>
            </a:fld>
            <a:endParaRPr lang="es-PE"/>
          </a:p>
        </p:txBody>
      </p:sp>
      <p:sp>
        <p:nvSpPr>
          <p:cNvPr id="29697" name="Rectangle 1"/>
          <p:cNvSpPr txBox="1">
            <a:spLocks noChangeArrowheads="1"/>
          </p:cNvSpPr>
          <p:nvPr>
            <p:ph type="sldImg"/>
          </p:nvPr>
        </p:nvSpPr>
        <p:spPr bwMode="auto">
          <a:xfrm>
            <a:off x="896938" y="731838"/>
            <a:ext cx="4875212" cy="3657600"/>
          </a:xfrm>
          <a:prstGeom prst="rect">
            <a:avLst/>
          </a:prstGeom>
          <a:solidFill>
            <a:srgbClr val="FFFFFF"/>
          </a:solidFill>
          <a:ln>
            <a:solidFill>
              <a:srgbClr val="000000"/>
            </a:solidFill>
            <a:miter lim="800000"/>
            <a:headEnd/>
            <a:tailEnd/>
          </a:ln>
        </p:spPr>
      </p:sp>
      <p:sp>
        <p:nvSpPr>
          <p:cNvPr id="29698" name="Rectangle 2"/>
          <p:cNvSpPr txBox="1">
            <a:spLocks noChangeArrowheads="1"/>
          </p:cNvSpPr>
          <p:nvPr>
            <p:ph type="body" idx="1"/>
          </p:nvPr>
        </p:nvSpPr>
        <p:spPr bwMode="auto">
          <a:xfrm>
            <a:off x="666750" y="4632325"/>
            <a:ext cx="5335588" cy="4483100"/>
          </a:xfrm>
          <a:prstGeom prst="rect">
            <a:avLst/>
          </a:prstGeom>
          <a:noFill/>
          <a:ln>
            <a:round/>
            <a:headEnd/>
            <a:tailEnd/>
          </a:ln>
        </p:spPr>
        <p:txBody>
          <a:bodyPr wrap="none" anchor="ctr"/>
          <a:lstStyle/>
          <a:p>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EE5A149-BCD4-4A7C-9B84-6C9D214A6E52}" type="slidenum">
              <a:rPr lang="es-PE"/>
              <a:pPr/>
              <a:t>8</a:t>
            </a:fld>
            <a:endParaRPr lang="es-PE"/>
          </a:p>
        </p:txBody>
      </p:sp>
      <p:sp>
        <p:nvSpPr>
          <p:cNvPr id="30721" name="Rectangle 1"/>
          <p:cNvSpPr txBox="1">
            <a:spLocks noChangeArrowheads="1"/>
          </p:cNvSpPr>
          <p:nvPr>
            <p:ph type="sldImg"/>
          </p:nvPr>
        </p:nvSpPr>
        <p:spPr bwMode="auto">
          <a:xfrm>
            <a:off x="896938" y="731838"/>
            <a:ext cx="4875212" cy="3657600"/>
          </a:xfrm>
          <a:prstGeom prst="rect">
            <a:avLst/>
          </a:prstGeom>
          <a:solidFill>
            <a:srgbClr val="FFFFFF"/>
          </a:solidFill>
          <a:ln>
            <a:solidFill>
              <a:srgbClr val="000000"/>
            </a:solidFill>
            <a:miter lim="800000"/>
            <a:headEnd/>
            <a:tailEnd/>
          </a:ln>
        </p:spPr>
      </p:sp>
      <p:sp>
        <p:nvSpPr>
          <p:cNvPr id="30722" name="Rectangle 2"/>
          <p:cNvSpPr txBox="1">
            <a:spLocks noChangeArrowheads="1"/>
          </p:cNvSpPr>
          <p:nvPr>
            <p:ph type="body" idx="1"/>
          </p:nvPr>
        </p:nvSpPr>
        <p:spPr bwMode="auto">
          <a:xfrm>
            <a:off x="666750" y="4632325"/>
            <a:ext cx="5335588" cy="4483100"/>
          </a:xfrm>
          <a:prstGeom prst="rect">
            <a:avLst/>
          </a:prstGeom>
          <a:noFill/>
          <a:ln>
            <a:round/>
            <a:headEnd/>
            <a:tailEnd/>
          </a:ln>
        </p:spPr>
        <p:txBody>
          <a:bodyPr wrap="none" anchor="ctr"/>
          <a:lstStyle/>
          <a:p>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EA3349C-DE0F-45F0-9A99-7A2A4C4CF505}" type="slidenum">
              <a:rPr lang="es-PE"/>
              <a:pPr/>
              <a:t>9</a:t>
            </a:fld>
            <a:endParaRPr lang="es-PE"/>
          </a:p>
        </p:txBody>
      </p:sp>
      <p:sp>
        <p:nvSpPr>
          <p:cNvPr id="31745" name="Text Box 1"/>
          <p:cNvSpPr txBox="1">
            <a:spLocks noChangeArrowheads="1"/>
          </p:cNvSpPr>
          <p:nvPr/>
        </p:nvSpPr>
        <p:spPr bwMode="auto">
          <a:xfrm>
            <a:off x="3778250" y="0"/>
            <a:ext cx="2889250" cy="488950"/>
          </a:xfrm>
          <a:prstGeom prst="rect">
            <a:avLst/>
          </a:prstGeom>
          <a:noFill/>
          <a:ln w="9525">
            <a:noFill/>
            <a:round/>
            <a:headEnd/>
            <a:tailEnd/>
          </a:ln>
          <a:effectLst/>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300">
                <a:solidFill>
                  <a:srgbClr val="000000"/>
                </a:solidFill>
                <a:latin typeface="Calibri" pitchFamily="34" charset="0"/>
              </a:rPr>
              <a:t>27/10/10</a:t>
            </a:r>
          </a:p>
        </p:txBody>
      </p:sp>
      <p:sp>
        <p:nvSpPr>
          <p:cNvPr id="31746" name="Text Box 2"/>
          <p:cNvSpPr txBox="1">
            <a:spLocks noChangeArrowheads="1"/>
          </p:cNvSpPr>
          <p:nvPr/>
        </p:nvSpPr>
        <p:spPr bwMode="auto">
          <a:xfrm>
            <a:off x="3778250" y="9263063"/>
            <a:ext cx="2889250" cy="488950"/>
          </a:xfrm>
          <a:prstGeom prst="rect">
            <a:avLst/>
          </a:prstGeom>
          <a:noFill/>
          <a:ln w="9525">
            <a:noFill/>
            <a:round/>
            <a:headEnd/>
            <a:tailEnd/>
          </a:ln>
          <a:effectLst/>
        </p:spPr>
        <p:txBody>
          <a:bodyPr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DAA6C81-5778-4E21-8CDF-9B2306A281C0}" type="slidenum">
              <a:rPr lang="es-PE" sz="1300">
                <a:solidFill>
                  <a:srgbClr val="000000"/>
                </a:solidFill>
                <a:latin typeface="Calibri" pitchFamily="34" charset="0"/>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s-PE" sz="1300">
              <a:solidFill>
                <a:srgbClr val="000000"/>
              </a:solidFill>
              <a:latin typeface="Calibri" pitchFamily="34" charset="0"/>
            </a:endParaRPr>
          </a:p>
        </p:txBody>
      </p:sp>
      <p:sp>
        <p:nvSpPr>
          <p:cNvPr id="31747" name="Text Box 3"/>
          <p:cNvSpPr txBox="1">
            <a:spLocks noChangeArrowheads="1"/>
          </p:cNvSpPr>
          <p:nvPr/>
        </p:nvSpPr>
        <p:spPr bwMode="auto">
          <a:xfrm>
            <a:off x="896938" y="731838"/>
            <a:ext cx="4875212" cy="3657600"/>
          </a:xfrm>
          <a:prstGeom prst="rect">
            <a:avLst/>
          </a:prstGeom>
          <a:solidFill>
            <a:srgbClr val="FFFFFF"/>
          </a:solidFill>
          <a:ln w="9525">
            <a:solidFill>
              <a:srgbClr val="000000"/>
            </a:solidFill>
            <a:miter lim="800000"/>
            <a:headEnd/>
            <a:tailEnd/>
          </a:ln>
          <a:effectLst/>
        </p:spPr>
        <p:txBody>
          <a:bodyPr wrap="none" anchor="ctr"/>
          <a:lstStyle/>
          <a:p>
            <a:endParaRPr lang="es-MX"/>
          </a:p>
        </p:txBody>
      </p:sp>
      <p:sp>
        <p:nvSpPr>
          <p:cNvPr id="31748" name="Rectangle 4"/>
          <p:cNvSpPr txBox="1">
            <a:spLocks noChangeArrowheads="1"/>
          </p:cNvSpPr>
          <p:nvPr>
            <p:ph type="body"/>
          </p:nvPr>
        </p:nvSpPr>
        <p:spPr bwMode="auto">
          <a:xfrm>
            <a:off x="666750" y="4632325"/>
            <a:ext cx="5335588" cy="4389438"/>
          </a:xfrm>
          <a:prstGeom prst="rect">
            <a:avLst/>
          </a:prstGeom>
          <a:noFill/>
          <a:ln>
            <a:round/>
            <a:headEnd/>
            <a:tailEnd/>
          </a:ln>
        </p:spPr>
        <p:txBody>
          <a:bodyPr wrap="none" anchor="ctr"/>
          <a:lstStyle/>
          <a:p>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28588"/>
            <a:ext cx="2055813" cy="5995987"/>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28588"/>
            <a:ext cx="6019800" cy="59959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28588"/>
            <a:ext cx="2055813" cy="5995987"/>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28588"/>
            <a:ext cx="6019800" cy="599598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18" Type="http://schemas.openxmlformats.org/officeDocument/2006/relationships/image" Target="../media/image5.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jpe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128588"/>
            <a:ext cx="8228013" cy="14335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Pulse para editar el formato del texto de título</a:t>
            </a:r>
          </a:p>
        </p:txBody>
      </p:sp>
      <p:sp>
        <p:nvSpPr>
          <p:cNvPr id="1026" name="Rectangle 2"/>
          <p:cNvSpPr>
            <a:spLocks noGrp="1" noChangeArrowheads="1"/>
          </p:cNvSpPr>
          <p:nvPr>
            <p:ph type="body" idx="1"/>
          </p:nvPr>
        </p:nvSpPr>
        <p:spPr bwMode="auto">
          <a:xfrm>
            <a:off x="457200" y="1600200"/>
            <a:ext cx="8228013" cy="45243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Text Box 1"/>
          <p:cNvSpPr txBox="1">
            <a:spLocks noChangeArrowheads="1"/>
          </p:cNvSpPr>
          <p:nvPr/>
        </p:nvSpPr>
        <p:spPr bwMode="auto">
          <a:xfrm>
            <a:off x="5257800" y="2057400"/>
            <a:ext cx="3505200" cy="457200"/>
          </a:xfrm>
          <a:prstGeom prst="rect">
            <a:avLst/>
          </a:prstGeom>
          <a:noFill/>
          <a:ln w="9525">
            <a:noFill/>
            <a:round/>
            <a:headEnd/>
            <a:tailEnd/>
          </a:ln>
          <a:effectLst/>
        </p:spPr>
        <p:txBody>
          <a:bodyPr wrap="none" anchor="ctr"/>
          <a:lstStyle/>
          <a:p>
            <a:endParaRPr lang="es-MX"/>
          </a:p>
        </p:txBody>
      </p:sp>
      <p:sp>
        <p:nvSpPr>
          <p:cNvPr id="2050" name="Rectangle 2"/>
          <p:cNvSpPr>
            <a:spLocks noChangeArrowheads="1"/>
          </p:cNvSpPr>
          <p:nvPr/>
        </p:nvSpPr>
        <p:spPr bwMode="auto">
          <a:xfrm>
            <a:off x="0" y="685800"/>
            <a:ext cx="9144000" cy="434975"/>
          </a:xfrm>
          <a:prstGeom prst="rect">
            <a:avLst/>
          </a:prstGeom>
          <a:solidFill>
            <a:srgbClr val="000033"/>
          </a:solidFill>
          <a:ln w="9525">
            <a:noFill/>
            <a:round/>
            <a:headEnd/>
            <a:tailEnd/>
          </a:ln>
          <a:effectLst/>
        </p:spPr>
        <p:txBody>
          <a:bodyPr wrap="none" anchor="ctr"/>
          <a:lstStyle/>
          <a:p>
            <a:endParaRPr lang="es-MX"/>
          </a:p>
        </p:txBody>
      </p:sp>
      <p:grpSp>
        <p:nvGrpSpPr>
          <p:cNvPr id="2051" name="Group 3"/>
          <p:cNvGrpSpPr>
            <a:grpSpLocks/>
          </p:cNvGrpSpPr>
          <p:nvPr/>
        </p:nvGrpSpPr>
        <p:grpSpPr bwMode="auto">
          <a:xfrm>
            <a:off x="1228725" y="2271713"/>
            <a:ext cx="6684963" cy="2314575"/>
            <a:chOff x="774" y="1431"/>
            <a:chExt cx="4211" cy="1458"/>
          </a:xfrm>
        </p:grpSpPr>
        <p:sp>
          <p:nvSpPr>
            <p:cNvPr id="2052" name="Rectangle 4"/>
            <p:cNvSpPr>
              <a:spLocks noChangeArrowheads="1"/>
            </p:cNvSpPr>
            <p:nvPr/>
          </p:nvSpPr>
          <p:spPr bwMode="auto">
            <a:xfrm>
              <a:off x="774" y="1431"/>
              <a:ext cx="4212" cy="1"/>
            </a:xfrm>
            <a:prstGeom prst="rect">
              <a:avLst/>
            </a:prstGeom>
            <a:noFill/>
            <a:ln w="9525">
              <a:noFill/>
              <a:round/>
              <a:headEnd/>
              <a:tailEnd/>
            </a:ln>
            <a:effectLst/>
          </p:spPr>
          <p:txBody>
            <a:bodyPr wrap="none" anchor="ctr"/>
            <a:lstStyle/>
            <a:p>
              <a:endParaRPr lang="es-MX"/>
            </a:p>
          </p:txBody>
        </p:sp>
        <p:grpSp>
          <p:nvGrpSpPr>
            <p:cNvPr id="2053" name="Group 5"/>
            <p:cNvGrpSpPr>
              <a:grpSpLocks/>
            </p:cNvGrpSpPr>
            <p:nvPr/>
          </p:nvGrpSpPr>
          <p:grpSpPr bwMode="auto">
            <a:xfrm>
              <a:off x="774" y="1431"/>
              <a:ext cx="1842" cy="1458"/>
              <a:chOff x="774" y="1431"/>
              <a:chExt cx="1842" cy="1458"/>
            </a:xfrm>
          </p:grpSpPr>
          <p:sp>
            <p:nvSpPr>
              <p:cNvPr id="2054" name="Rectangle 6"/>
              <p:cNvSpPr>
                <a:spLocks noChangeArrowheads="1"/>
              </p:cNvSpPr>
              <p:nvPr/>
            </p:nvSpPr>
            <p:spPr bwMode="auto">
              <a:xfrm>
                <a:off x="774" y="1431"/>
                <a:ext cx="1843" cy="1"/>
              </a:xfrm>
              <a:prstGeom prst="rect">
                <a:avLst/>
              </a:prstGeom>
              <a:noFill/>
              <a:ln w="9525">
                <a:noFill/>
                <a:round/>
                <a:headEnd/>
                <a:tailEnd/>
              </a:ln>
              <a:effectLst/>
            </p:spPr>
            <p:txBody>
              <a:bodyPr wrap="none" anchor="ctr"/>
              <a:lstStyle/>
              <a:p>
                <a:endParaRPr lang="es-MX"/>
              </a:p>
            </p:txBody>
          </p:sp>
          <p:sp>
            <p:nvSpPr>
              <p:cNvPr id="2055" name="Rectangle 7"/>
              <p:cNvSpPr>
                <a:spLocks noChangeArrowheads="1"/>
              </p:cNvSpPr>
              <p:nvPr/>
            </p:nvSpPr>
            <p:spPr bwMode="auto">
              <a:xfrm>
                <a:off x="774" y="1431"/>
                <a:ext cx="1843" cy="1459"/>
              </a:xfrm>
              <a:prstGeom prst="rect">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latin typeface="Times New Roman" pitchFamily="16" charset="0"/>
                  </a:rPr>
                  <a:t>  </a:t>
                </a:r>
                <a:r>
                  <a:rPr lang="en-US" sz="12200">
                    <a:solidFill>
                      <a:srgbClr val="000000"/>
                    </a:solidFill>
                    <a:latin typeface="Times New Roman" pitchFamily="16" charset="0"/>
                  </a:rPr>
                  <a:t> </a:t>
                </a:r>
                <a:r>
                  <a:rPr lang="en-US" sz="2400">
                    <a:solidFill>
                      <a:srgbClr val="000000"/>
                    </a:solidFill>
                    <a:latin typeface="Times New Roman" pitchFamily="16" charset="0"/>
                  </a:rPr>
                  <a:t>                                     </a:t>
                </a:r>
              </a:p>
            </p:txBody>
          </p:sp>
        </p:grpSp>
      </p:grpSp>
      <p:grpSp>
        <p:nvGrpSpPr>
          <p:cNvPr id="2056" name="Group 8"/>
          <p:cNvGrpSpPr>
            <a:grpSpLocks/>
          </p:cNvGrpSpPr>
          <p:nvPr/>
        </p:nvGrpSpPr>
        <p:grpSpPr bwMode="auto">
          <a:xfrm>
            <a:off x="1228725" y="2271713"/>
            <a:ext cx="6684963" cy="2314575"/>
            <a:chOff x="774" y="1431"/>
            <a:chExt cx="4211" cy="1458"/>
          </a:xfrm>
        </p:grpSpPr>
        <p:sp>
          <p:nvSpPr>
            <p:cNvPr id="2057" name="Rectangle 9"/>
            <p:cNvSpPr>
              <a:spLocks noChangeArrowheads="1"/>
            </p:cNvSpPr>
            <p:nvPr/>
          </p:nvSpPr>
          <p:spPr bwMode="auto">
            <a:xfrm>
              <a:off x="774" y="1431"/>
              <a:ext cx="4212" cy="1"/>
            </a:xfrm>
            <a:prstGeom prst="rect">
              <a:avLst/>
            </a:prstGeom>
            <a:noFill/>
            <a:ln w="9525">
              <a:noFill/>
              <a:round/>
              <a:headEnd/>
              <a:tailEnd/>
            </a:ln>
            <a:effectLst/>
          </p:spPr>
          <p:txBody>
            <a:bodyPr wrap="none" anchor="ctr"/>
            <a:lstStyle/>
            <a:p>
              <a:endParaRPr lang="es-MX"/>
            </a:p>
          </p:txBody>
        </p:sp>
        <p:grpSp>
          <p:nvGrpSpPr>
            <p:cNvPr id="2058" name="Group 10"/>
            <p:cNvGrpSpPr>
              <a:grpSpLocks/>
            </p:cNvGrpSpPr>
            <p:nvPr/>
          </p:nvGrpSpPr>
          <p:grpSpPr bwMode="auto">
            <a:xfrm>
              <a:off x="774" y="1431"/>
              <a:ext cx="1842" cy="1458"/>
              <a:chOff x="774" y="1431"/>
              <a:chExt cx="1842" cy="1458"/>
            </a:xfrm>
          </p:grpSpPr>
          <p:sp>
            <p:nvSpPr>
              <p:cNvPr id="2059" name="Rectangle 11"/>
              <p:cNvSpPr>
                <a:spLocks noChangeArrowheads="1"/>
              </p:cNvSpPr>
              <p:nvPr/>
            </p:nvSpPr>
            <p:spPr bwMode="auto">
              <a:xfrm>
                <a:off x="774" y="1431"/>
                <a:ext cx="1843" cy="1"/>
              </a:xfrm>
              <a:prstGeom prst="rect">
                <a:avLst/>
              </a:prstGeom>
              <a:noFill/>
              <a:ln w="9525">
                <a:noFill/>
                <a:round/>
                <a:headEnd/>
                <a:tailEnd/>
              </a:ln>
              <a:effectLst/>
            </p:spPr>
            <p:txBody>
              <a:bodyPr wrap="none" anchor="ctr"/>
              <a:lstStyle/>
              <a:p>
                <a:endParaRPr lang="es-MX"/>
              </a:p>
            </p:txBody>
          </p:sp>
          <p:sp>
            <p:nvSpPr>
              <p:cNvPr id="2060" name="Rectangle 12"/>
              <p:cNvSpPr>
                <a:spLocks noChangeArrowheads="1"/>
              </p:cNvSpPr>
              <p:nvPr/>
            </p:nvSpPr>
            <p:spPr bwMode="auto">
              <a:xfrm>
                <a:off x="774" y="1431"/>
                <a:ext cx="1843" cy="1459"/>
              </a:xfrm>
              <a:prstGeom prst="rect">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latin typeface="Times New Roman" pitchFamily="16" charset="0"/>
                  </a:rPr>
                  <a:t>  </a:t>
                </a:r>
                <a:r>
                  <a:rPr lang="en-US" sz="12200">
                    <a:solidFill>
                      <a:srgbClr val="000000"/>
                    </a:solidFill>
                    <a:latin typeface="Times New Roman" pitchFamily="16" charset="0"/>
                  </a:rPr>
                  <a:t> </a:t>
                </a:r>
                <a:r>
                  <a:rPr lang="en-US" sz="2400">
                    <a:solidFill>
                      <a:srgbClr val="000000"/>
                    </a:solidFill>
                    <a:latin typeface="Times New Roman" pitchFamily="16" charset="0"/>
                  </a:rPr>
                  <a:t>                                     </a:t>
                </a:r>
              </a:p>
            </p:txBody>
          </p:sp>
        </p:grpSp>
      </p:grpSp>
      <p:graphicFrame>
        <p:nvGraphicFramePr>
          <p:cNvPr id="2061" name="Object 13"/>
          <p:cNvGraphicFramePr>
            <a:graphicFrameLocks noChangeAspect="1"/>
          </p:cNvGraphicFramePr>
          <p:nvPr/>
        </p:nvGraphicFramePr>
        <p:xfrm>
          <a:off x="1873250" y="1143000"/>
          <a:ext cx="5395913" cy="5715000"/>
        </p:xfrm>
        <a:graphic>
          <a:graphicData uri="http://schemas.openxmlformats.org/presentationml/2006/ole">
            <p:oleObj spid="_x0000_s2061" r:id="rId14" imgW="2247619" imgH="2381582" progId="">
              <p:embed/>
            </p:oleObj>
          </a:graphicData>
        </a:graphic>
      </p:graphicFrame>
      <p:pic>
        <p:nvPicPr>
          <p:cNvPr id="2062" name="Picture 14"/>
          <p:cNvPicPr>
            <a:picLocks noChangeAspect="1" noChangeArrowheads="1"/>
          </p:cNvPicPr>
          <p:nvPr/>
        </p:nvPicPr>
        <p:blipFill>
          <a:blip r:embed="rId15" cstate="print"/>
          <a:srcRect t="12219" b="77788"/>
          <a:stretch>
            <a:fillRect/>
          </a:stretch>
        </p:blipFill>
        <p:spPr bwMode="auto">
          <a:xfrm>
            <a:off x="0" y="0"/>
            <a:ext cx="9144000" cy="381000"/>
          </a:xfrm>
          <a:prstGeom prst="rect">
            <a:avLst/>
          </a:prstGeom>
          <a:noFill/>
          <a:ln w="9525">
            <a:noFill/>
            <a:round/>
            <a:headEnd/>
            <a:tailEnd/>
          </a:ln>
          <a:effectLst/>
        </p:spPr>
      </p:pic>
      <p:sp>
        <p:nvSpPr>
          <p:cNvPr id="2063" name="Text Box 15"/>
          <p:cNvSpPr txBox="1">
            <a:spLocks noChangeArrowheads="1"/>
          </p:cNvSpPr>
          <p:nvPr/>
        </p:nvSpPr>
        <p:spPr bwMode="auto">
          <a:xfrm>
            <a:off x="4635500" y="762000"/>
            <a:ext cx="184150" cy="366713"/>
          </a:xfrm>
          <a:prstGeom prst="rect">
            <a:avLst/>
          </a:prstGeom>
          <a:noFill/>
          <a:ln w="9525">
            <a:noFill/>
            <a:round/>
            <a:headEnd/>
            <a:tailEnd/>
          </a:ln>
          <a:effectLst/>
        </p:spPr>
        <p:txBody>
          <a:bodyPr wrap="none" anchor="ctr"/>
          <a:lstStyle/>
          <a:p>
            <a:endParaRPr lang="es-MX"/>
          </a:p>
        </p:txBody>
      </p:sp>
      <p:grpSp>
        <p:nvGrpSpPr>
          <p:cNvPr id="2064" name="Group 16"/>
          <p:cNvGrpSpPr>
            <a:grpSpLocks/>
          </p:cNvGrpSpPr>
          <p:nvPr/>
        </p:nvGrpSpPr>
        <p:grpSpPr bwMode="auto">
          <a:xfrm>
            <a:off x="0" y="0"/>
            <a:ext cx="9142413" cy="760413"/>
            <a:chOff x="0" y="0"/>
            <a:chExt cx="5759" cy="479"/>
          </a:xfrm>
        </p:grpSpPr>
        <p:pic>
          <p:nvPicPr>
            <p:cNvPr id="2065" name="Picture 17"/>
            <p:cNvPicPr>
              <a:picLocks noChangeAspect="1" noChangeArrowheads="1"/>
            </p:cNvPicPr>
            <p:nvPr/>
          </p:nvPicPr>
          <p:blipFill>
            <a:blip r:embed="rId16" cstate="print"/>
            <a:srcRect/>
            <a:stretch>
              <a:fillRect/>
            </a:stretch>
          </p:blipFill>
          <p:spPr bwMode="auto">
            <a:xfrm>
              <a:off x="1152" y="0"/>
              <a:ext cx="2640" cy="480"/>
            </a:xfrm>
            <a:prstGeom prst="rect">
              <a:avLst/>
            </a:prstGeom>
            <a:noFill/>
            <a:ln w="9525">
              <a:noFill/>
              <a:round/>
              <a:headEnd/>
              <a:tailEnd/>
            </a:ln>
            <a:effectLst/>
          </p:spPr>
        </p:pic>
        <p:pic>
          <p:nvPicPr>
            <p:cNvPr id="2066" name="Picture 18"/>
            <p:cNvPicPr>
              <a:picLocks noChangeAspect="1" noChangeArrowheads="1"/>
            </p:cNvPicPr>
            <p:nvPr/>
          </p:nvPicPr>
          <p:blipFill>
            <a:blip r:embed="rId17" cstate="print"/>
            <a:srcRect/>
            <a:stretch>
              <a:fillRect/>
            </a:stretch>
          </p:blipFill>
          <p:spPr bwMode="auto">
            <a:xfrm>
              <a:off x="3792" y="0"/>
              <a:ext cx="1968" cy="480"/>
            </a:xfrm>
            <a:prstGeom prst="rect">
              <a:avLst/>
            </a:prstGeom>
            <a:noFill/>
            <a:ln w="9525">
              <a:noFill/>
              <a:round/>
              <a:headEnd/>
              <a:tailEnd/>
            </a:ln>
            <a:effectLst/>
          </p:spPr>
        </p:pic>
        <p:pic>
          <p:nvPicPr>
            <p:cNvPr id="2067" name="Picture 19"/>
            <p:cNvPicPr>
              <a:picLocks noChangeAspect="1" noChangeArrowheads="1"/>
            </p:cNvPicPr>
            <p:nvPr/>
          </p:nvPicPr>
          <p:blipFill>
            <a:blip r:embed="rId18" cstate="print"/>
            <a:srcRect/>
            <a:stretch>
              <a:fillRect/>
            </a:stretch>
          </p:blipFill>
          <p:spPr bwMode="auto">
            <a:xfrm>
              <a:off x="0" y="0"/>
              <a:ext cx="1920" cy="480"/>
            </a:xfrm>
            <a:prstGeom prst="rect">
              <a:avLst/>
            </a:prstGeom>
            <a:noFill/>
            <a:ln w="9525">
              <a:noFill/>
              <a:round/>
              <a:headEnd/>
              <a:tailEnd/>
            </a:ln>
            <a:effectLst/>
          </p:spPr>
        </p:pic>
      </p:grpSp>
      <p:sp>
        <p:nvSpPr>
          <p:cNvPr id="2068" name="Rectangle 20"/>
          <p:cNvSpPr>
            <a:spLocks noGrp="1" noChangeArrowheads="1"/>
          </p:cNvSpPr>
          <p:nvPr>
            <p:ph type="title"/>
          </p:nvPr>
        </p:nvSpPr>
        <p:spPr bwMode="auto">
          <a:xfrm>
            <a:off x="457200" y="128588"/>
            <a:ext cx="8228013" cy="1433512"/>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Pulse para editar el formato del texto de título</a:t>
            </a:r>
          </a:p>
        </p:txBody>
      </p:sp>
      <p:sp>
        <p:nvSpPr>
          <p:cNvPr id="2069" name="Rectangle 21"/>
          <p:cNvSpPr>
            <a:spLocks noGrp="1" noChangeArrowheads="1"/>
          </p:cNvSpPr>
          <p:nvPr>
            <p:ph type="body" idx="1"/>
          </p:nvPr>
        </p:nvSpPr>
        <p:spPr bwMode="auto">
          <a:xfrm>
            <a:off x="457200" y="1600200"/>
            <a:ext cx="8228013" cy="45243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Pulse para editar los formatos del texto del esquema</a:t>
            </a:r>
          </a:p>
          <a:p>
            <a:pPr lvl="1"/>
            <a:r>
              <a:rPr lang="en-GB" smtClean="0"/>
              <a:t>Segundo nivel del esquema</a:t>
            </a:r>
          </a:p>
          <a:p>
            <a:pPr lvl="2"/>
            <a:r>
              <a:rPr lang="en-GB" smtClean="0"/>
              <a:t>Tercer nivel del esquema</a:t>
            </a:r>
          </a:p>
          <a:p>
            <a:pPr lvl="3"/>
            <a:r>
              <a:rPr lang="en-GB" smtClean="0"/>
              <a:t>Cuarto nivel del esquema</a:t>
            </a:r>
          </a:p>
          <a:p>
            <a:pPr lvl="4"/>
            <a:r>
              <a:rPr lang="en-GB" smtClean="0"/>
              <a:t>Quinto nivel del esquema</a:t>
            </a:r>
          </a:p>
          <a:p>
            <a:pPr lvl="4"/>
            <a:r>
              <a:rPr lang="en-GB" smtClean="0"/>
              <a:t>Sexto nivel del esquema</a:t>
            </a:r>
          </a:p>
          <a:p>
            <a:pPr lvl="4"/>
            <a:r>
              <a:rPr lang="en-GB" smtClean="0"/>
              <a:t>Séptimo nivel del esquema</a:t>
            </a:r>
          </a:p>
          <a:p>
            <a:pPr lvl="4"/>
            <a:r>
              <a:rPr lang="en-GB" smtClean="0"/>
              <a:t>Octavo nivel del esquema</a:t>
            </a:r>
          </a:p>
          <a:p>
            <a:pPr lvl="4"/>
            <a:r>
              <a:rPr lang="en-GB" smtClean="0"/>
              <a:t>Noveno nivel del esquema</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8.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8.xml"/><Relationship Id="rId6" Type="http://schemas.openxmlformats.org/officeDocument/2006/relationships/image" Target="../media/image22.emf"/><Relationship Id="rId5" Type="http://schemas.openxmlformats.org/officeDocument/2006/relationships/image" Target="../media/image8.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hyperlink" Target="http://www.google.com.pe/imgres?imgurl=http://contradiccions.files.wordpress.com/2008/05/cargo_ship-3.jpg&amp;imgrefurl=http://contradiccions.wordpress.com/2008/05/19/freighter-travel-viajar-por-el-mundo-en-barcos-de-mercaderias/&amp;usg=__2EX8H_z6LMmxCz7OtusioWsL2d0=&amp;h=268&amp;w=350&amp;sz=20&amp;hl=es&amp;start=37&amp;zoom=1&amp;itbs=1&amp;tbnid=Fkx-zj85yVef7M:&amp;tbnh=92&amp;tbnw=120&amp;prev=/images?q=barco+de+contenedores&amp;start=20&amp;hl=es&amp;sa=N&amp;gbv=2&amp;ndsp=20&amp;tbs=isch:1" TargetMode="External"/><Relationship Id="rId13" Type="http://schemas.openxmlformats.org/officeDocument/2006/relationships/image" Target="../media/image19.jpeg"/><Relationship Id="rId3" Type="http://schemas.openxmlformats.org/officeDocument/2006/relationships/image" Target="../media/image12.png"/><Relationship Id="rId7" Type="http://schemas.openxmlformats.org/officeDocument/2006/relationships/image" Target="../media/image15.jpeg"/><Relationship Id="rId12"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14.jpeg"/><Relationship Id="rId11" Type="http://schemas.openxmlformats.org/officeDocument/2006/relationships/hyperlink" Target="http://www.google.com.pe/imgres?imgurl=http://www.polisilk.com/images/almacen.jpg&amp;imgrefurl=http://www.polisilk.com/presenta.htm&amp;usg=__SJMgy0yW0GkZayrrSh-aD2VruD4=&amp;h=309&amp;w=422&amp;sz=20&amp;hl=es&amp;start=5&amp;zoom=1&amp;itbs=1&amp;tbnid=1VjxHQxnkRy4PM:&amp;tbnh=92&amp;tbnw=126&amp;prev=/images?q=almacen&amp;hl=es&amp;gbv=2&amp;tbs=isch:1" TargetMode="External"/><Relationship Id="rId5" Type="http://schemas.openxmlformats.org/officeDocument/2006/relationships/image" Target="../media/image13.jpeg"/><Relationship Id="rId10" Type="http://schemas.openxmlformats.org/officeDocument/2006/relationships/image" Target="../media/image17.jpeg"/><Relationship Id="rId4" Type="http://schemas.openxmlformats.org/officeDocument/2006/relationships/hyperlink" Target="http://www.google.com.pe/imgres?imgurl=http://www.incatrail-peru.com/inka-trail/img_web/foto-dinero-peru.jpg&amp;imgrefurl=http://www.incatrail-peru.com/inka-trail/spanish/practical-information-peru.php&amp;usg=__8ipyBZ5wV1AFbmQnxiOIA1WQlrg=&amp;h=144&amp;w=180&amp;sz=5&amp;hl=es&amp;start=3&amp;zoom=1&amp;itbs=1&amp;tbnid=j3G-cGdauvntoM:&amp;tbnh=81&amp;tbnw=101&amp;prev=/images?q=dinero+soles&amp;hl=es&amp;gbv=2&amp;tbs=isch:1" TargetMode="External"/><Relationship Id="rId9" Type="http://schemas.openxmlformats.org/officeDocument/2006/relationships/image" Target="../media/image16.jpeg"/></Relationships>
</file>

<file path=ppt/slides/_rels/slide8.xml.rels><?xml version="1.0" encoding="UTF-8" standalone="yes"?>
<Relationships xmlns="http://schemas.openxmlformats.org/package/2006/relationships"><Relationship Id="rId8" Type="http://schemas.openxmlformats.org/officeDocument/2006/relationships/hyperlink" Target="http://www.google.com.pe/imgres?imgurl=http://contradiccions.files.wordpress.com/2008/05/cargo_ship-3.jpg&amp;imgrefurl=http://contradiccions.wordpress.com/2008/05/19/freighter-travel-viajar-por-el-mundo-en-barcos-de-mercaderias/&amp;usg=__2EX8H_z6LMmxCz7OtusioWsL2d0=&amp;h=268&amp;w=350&amp;sz=20&amp;hl=es&amp;start=37&amp;zoom=1&amp;itbs=1&amp;tbnid=Fkx-zj85yVef7M:&amp;tbnh=92&amp;tbnw=120&amp;prev=/images?q=barco+de+contenedores&amp;start=20&amp;hl=es&amp;sa=N&amp;gbv=2&amp;ndsp=20&amp;tbs=isch:1" TargetMode="External"/><Relationship Id="rId13" Type="http://schemas.openxmlformats.org/officeDocument/2006/relationships/image" Target="../media/image19.jpeg"/><Relationship Id="rId3" Type="http://schemas.openxmlformats.org/officeDocument/2006/relationships/image" Target="../media/image12.png"/><Relationship Id="rId7" Type="http://schemas.openxmlformats.org/officeDocument/2006/relationships/image" Target="../media/image15.jpeg"/><Relationship Id="rId12"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14.jpeg"/><Relationship Id="rId11" Type="http://schemas.openxmlformats.org/officeDocument/2006/relationships/hyperlink" Target="http://www.google.com.pe/imgres?imgurl=http://www.polisilk.com/images/almacen.jpg&amp;imgrefurl=http://www.polisilk.com/presenta.htm&amp;usg=__SJMgy0yW0GkZayrrSh-aD2VruD4=&amp;h=309&amp;w=422&amp;sz=20&amp;hl=es&amp;start=5&amp;zoom=1&amp;itbs=1&amp;tbnid=1VjxHQxnkRy4PM:&amp;tbnh=92&amp;tbnw=126&amp;prev=/images?q=almacen&amp;hl=es&amp;gbv=2&amp;tbs=isch:1" TargetMode="External"/><Relationship Id="rId5" Type="http://schemas.openxmlformats.org/officeDocument/2006/relationships/image" Target="../media/image13.jpeg"/><Relationship Id="rId10" Type="http://schemas.openxmlformats.org/officeDocument/2006/relationships/image" Target="../media/image17.jpeg"/><Relationship Id="rId4" Type="http://schemas.openxmlformats.org/officeDocument/2006/relationships/hyperlink" Target="http://www.google.com.pe/imgres?imgurl=http://www.incatrail-peru.com/inka-trail/img_web/foto-dinero-peru.jpg&amp;imgrefurl=http://www.incatrail-peru.com/inka-trail/spanish/practical-information-peru.php&amp;usg=__8ipyBZ5wV1AFbmQnxiOIA1WQlrg=&amp;h=144&amp;w=180&amp;sz=5&amp;hl=es&amp;start=3&amp;zoom=1&amp;itbs=1&amp;tbnid=j3G-cGdauvntoM:&amp;tbnh=81&amp;tbnw=101&amp;prev=/images?q=dinero+soles&amp;hl=es&amp;gbv=2&amp;tbs=isch:1" TargetMode="External"/><Relationship Id="rId9" Type="http://schemas.openxmlformats.org/officeDocument/2006/relationships/image" Target="../media/image16.jpeg"/><Relationship Id="rId14" Type="http://schemas.openxmlformats.org/officeDocument/2006/relationships/image" Target="../media/image20.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8.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2428875"/>
            <a:ext cx="9144000" cy="1500188"/>
          </a:xfrm>
          <a:prstGeom prst="rect">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600">
                <a:solidFill>
                  <a:srgbClr val="002060"/>
                </a:solidFill>
                <a:effectLst>
                  <a:outerShdw blurRad="38100" dist="38100" dir="2700000" algn="tl">
                    <a:srgbClr val="C0C0C0"/>
                  </a:outerShdw>
                </a:effectLst>
              </a:rPr>
              <a:t>“PRINCIPALES PROYECTOS DE LA ADUANA DEL PERÚ”</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5400">
              <a:solidFill>
                <a:srgbClr val="002060"/>
              </a:solidFil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5400">
              <a:solidFill>
                <a:srgbClr val="002060"/>
              </a:solidFill>
            </a:endParaRPr>
          </a:p>
        </p:txBody>
      </p:sp>
      <p:pic>
        <p:nvPicPr>
          <p:cNvPr id="4098"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4099"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4100"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4101" name="Rectangle 5"/>
          <p:cNvSpPr>
            <a:spLocks noChangeArrowheads="1"/>
          </p:cNvSpPr>
          <p:nvPr/>
        </p:nvSpPr>
        <p:spPr bwMode="auto">
          <a:xfrm>
            <a:off x="0" y="5357813"/>
            <a:ext cx="9144000" cy="1214437"/>
          </a:xfrm>
          <a:prstGeom prst="rect">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a:solidFill>
                  <a:srgbClr val="002060"/>
                </a:solidFill>
              </a:rPr>
              <a:t>SUPERINTENDENCIA NACIONAL DE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a:solidFill>
                  <a:srgbClr val="002060"/>
                </a:solidFill>
              </a:rPr>
              <a:t>ADMINISTRACIÓN TRIBUTARIA</a:t>
            </a:r>
          </a:p>
        </p:txBody>
      </p:sp>
    </p:spTree>
  </p:cSld>
  <p:clrMapOvr>
    <a:masterClrMapping/>
  </p:clrMapOvr>
  <p:transition>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571500" y="1785938"/>
            <a:ext cx="8072438" cy="4071937"/>
          </a:xfrm>
          <a:prstGeom prst="rect">
            <a:avLst/>
          </a:prstGeom>
          <a:noFill/>
          <a:ln w="9525">
            <a:noFill/>
            <a:round/>
            <a:headEnd/>
            <a:tailEnd/>
          </a:ln>
          <a:effectLst/>
        </p:spPr>
        <p:txBody>
          <a:bodyPr lIns="90000" tIns="46800" rIns="90000" bIns="46800"/>
          <a:lstStyle/>
          <a:p>
            <a:pPr marL="341313" indent="-341313">
              <a:buClr>
                <a:srgbClr val="002060"/>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p:txBody>
      </p:sp>
      <p:pic>
        <p:nvPicPr>
          <p:cNvPr id="13314"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13315"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13316"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13317"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13318" name="Rectangle 6"/>
          <p:cNvSpPr>
            <a:spLocks noChangeArrowheads="1"/>
          </p:cNvSpPr>
          <p:nvPr/>
        </p:nvSpPr>
        <p:spPr bwMode="auto">
          <a:xfrm>
            <a:off x="214313" y="1643063"/>
            <a:ext cx="8215312" cy="4110037"/>
          </a:xfrm>
          <a:prstGeom prst="rect">
            <a:avLst/>
          </a:prstGeom>
          <a:noFill/>
          <a:ln w="9525">
            <a:noFill/>
            <a:round/>
            <a:headEnd/>
            <a:tailEnd/>
          </a:ln>
          <a:effectLst/>
        </p:spPr>
        <p:txBody>
          <a:bodyPr lIns="90000" tIns="46800" rIns="90000" bIns="46800">
            <a:spAutoFit/>
          </a:bodyPr>
          <a:lstStyle/>
          <a:p>
            <a:pPr algn="just">
              <a:spcBef>
                <a:spcPts val="700"/>
              </a:spcBef>
              <a:tabLst>
                <a:tab pos="571500" algn="l"/>
                <a:tab pos="912813" algn="l"/>
                <a:tab pos="1827213" algn="l"/>
                <a:tab pos="2741613" algn="l"/>
                <a:tab pos="3656013" algn="l"/>
                <a:tab pos="4570413" algn="l"/>
                <a:tab pos="5484813" algn="l"/>
                <a:tab pos="6399213" algn="l"/>
                <a:tab pos="7313613" algn="l"/>
                <a:tab pos="8228013" algn="l"/>
                <a:tab pos="9142413" algn="l"/>
                <a:tab pos="10056813" algn="l"/>
              </a:tabLst>
            </a:pPr>
            <a:r>
              <a:rPr lang="es-ES" sz="2400">
                <a:solidFill>
                  <a:srgbClr val="000000"/>
                </a:solidFill>
              </a:rPr>
              <a:t>	</a:t>
            </a:r>
            <a:r>
              <a:rPr lang="es-ES" sz="2800">
                <a:solidFill>
                  <a:srgbClr val="000066"/>
                </a:solidFill>
              </a:rPr>
              <a:t>Facilitar el comercio exterior, mediante:</a:t>
            </a:r>
          </a:p>
          <a:p>
            <a:pPr marL="1027113" lvl="1" indent="-569913" algn="just">
              <a:spcBef>
                <a:spcPts val="700"/>
              </a:spcBef>
              <a:buFont typeface="Arial" charset="0"/>
              <a:buChar char="•"/>
              <a:tabLst>
                <a:tab pos="571500" algn="l"/>
                <a:tab pos="912813" algn="l"/>
                <a:tab pos="1827213" algn="l"/>
                <a:tab pos="2741613" algn="l"/>
                <a:tab pos="3656013" algn="l"/>
                <a:tab pos="4570413" algn="l"/>
                <a:tab pos="5484813" algn="l"/>
                <a:tab pos="6399213" algn="l"/>
                <a:tab pos="7313613" algn="l"/>
                <a:tab pos="8228013" algn="l"/>
                <a:tab pos="9142413" algn="l"/>
                <a:tab pos="10056813" algn="l"/>
              </a:tabLst>
            </a:pPr>
            <a:r>
              <a:rPr lang="es-ES" sz="2800">
                <a:solidFill>
                  <a:srgbClr val="000066"/>
                </a:solidFill>
              </a:rPr>
              <a:t>La creación de bases metodológicas para gestionar las reglas del modelo de negocio del sistema aduanero peruano.</a:t>
            </a:r>
          </a:p>
          <a:p>
            <a:pPr marL="1027113" lvl="1" indent="-569913" algn="just">
              <a:spcBef>
                <a:spcPts val="700"/>
              </a:spcBef>
              <a:buFont typeface="Arial" charset="0"/>
              <a:buChar char="•"/>
              <a:tabLst>
                <a:tab pos="571500" algn="l"/>
                <a:tab pos="912813" algn="l"/>
                <a:tab pos="1827213" algn="l"/>
                <a:tab pos="2741613" algn="l"/>
                <a:tab pos="3656013" algn="l"/>
                <a:tab pos="4570413" algn="l"/>
                <a:tab pos="5484813" algn="l"/>
                <a:tab pos="6399213" algn="l"/>
                <a:tab pos="7313613" algn="l"/>
                <a:tab pos="8228013" algn="l"/>
                <a:tab pos="9142413" algn="l"/>
                <a:tab pos="10056813" algn="l"/>
              </a:tabLst>
            </a:pPr>
            <a:r>
              <a:rPr lang="es-ES" sz="2800">
                <a:solidFill>
                  <a:srgbClr val="000066"/>
                </a:solidFill>
              </a:rPr>
              <a:t>La incorporación de la gestión de las reglas de negocio, como una necesidad de coadyuvar la creciente demanda ante los cambios internacionales con respuestas oportunas y efectivas.</a:t>
            </a:r>
          </a:p>
        </p:txBody>
      </p:sp>
      <p:sp>
        <p:nvSpPr>
          <p:cNvPr id="13319" name="Rectangle 7"/>
          <p:cNvSpPr>
            <a:spLocks noChangeArrowheads="1"/>
          </p:cNvSpPr>
          <p:nvPr/>
        </p:nvSpPr>
        <p:spPr bwMode="auto">
          <a:xfrm>
            <a:off x="1357313" y="690563"/>
            <a:ext cx="6643687" cy="5207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b="1">
                <a:solidFill>
                  <a:srgbClr val="FFFFFF"/>
                </a:solidFill>
                <a:effectLst>
                  <a:outerShdw blurRad="38100" dist="38100" dir="2700000" algn="tl">
                    <a:srgbClr val="C0C0C0"/>
                  </a:outerShdw>
                </a:effectLst>
              </a:rPr>
              <a:t>NUEVO SIGAD: OBJETIVO</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13317"/>
                                        </p:tgtEl>
                                        <p:attrNameLst>
                                          <p:attrName>style.visibility</p:attrName>
                                        </p:attrNameLst>
                                      </p:cBhvr>
                                      <p:to>
                                        <p:strVal val="visible"/>
                                      </p:to>
                                    </p:set>
                                    <p:animEffect transition="in" filter="fade">
                                      <p:cBhvr additive="repl">
                                        <p:cTn id="7" dur="1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571500" y="1785938"/>
            <a:ext cx="8072438" cy="4071937"/>
          </a:xfrm>
          <a:prstGeom prst="rect">
            <a:avLst/>
          </a:prstGeom>
          <a:noFill/>
          <a:ln w="9525">
            <a:noFill/>
            <a:round/>
            <a:headEnd/>
            <a:tailEnd/>
          </a:ln>
          <a:effectLst/>
        </p:spPr>
        <p:txBody>
          <a:bodyPr lIns="90000" tIns="46800" rIns="90000" bIns="46800"/>
          <a:lstStyle/>
          <a:p>
            <a:pPr marL="341313" indent="-341313">
              <a:buClr>
                <a:srgbClr val="002060"/>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p:txBody>
      </p:sp>
      <p:pic>
        <p:nvPicPr>
          <p:cNvPr id="14338"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14339"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14340"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14341"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14342" name="Rectangle 6"/>
          <p:cNvSpPr>
            <a:spLocks noChangeArrowheads="1"/>
          </p:cNvSpPr>
          <p:nvPr/>
        </p:nvSpPr>
        <p:spPr bwMode="auto">
          <a:xfrm>
            <a:off x="142875" y="2001838"/>
            <a:ext cx="8572500" cy="2379662"/>
          </a:xfrm>
          <a:prstGeom prst="rect">
            <a:avLst/>
          </a:prstGeom>
          <a:noFill/>
          <a:ln w="9525">
            <a:noFill/>
            <a:round/>
            <a:headEnd/>
            <a:tailEnd/>
          </a:ln>
          <a:effectLst/>
        </p:spPr>
        <p:txBody>
          <a:bodyPr lIns="90000" tIns="46800" rIns="90000" bIns="46800">
            <a:spAutoFit/>
          </a:bodyPr>
          <a:lstStyle/>
          <a:p>
            <a:pPr marL="569913" indent="-569913" algn="just">
              <a:buFont typeface="Wingdings" charset="2"/>
              <a:buNone/>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pPr>
            <a:endParaRPr lang="es-ES" sz="1000">
              <a:solidFill>
                <a:srgbClr val="000000"/>
              </a:solidFill>
            </a:endParaRPr>
          </a:p>
          <a:p>
            <a:pPr marL="569913" indent="-569913" algn="just">
              <a:buClrTx/>
              <a:buSzTx/>
              <a:buFontTx/>
              <a:buNone/>
              <a:tabLst>
                <a:tab pos="569913" algn="l"/>
                <a:tab pos="1484313" algn="l"/>
                <a:tab pos="2398713" algn="l"/>
                <a:tab pos="3313113" algn="l"/>
                <a:tab pos="4227513" algn="l"/>
                <a:tab pos="5141913" algn="l"/>
                <a:tab pos="6056313" algn="l"/>
                <a:tab pos="6970713" algn="l"/>
                <a:tab pos="7885113" algn="l"/>
                <a:tab pos="8799513" algn="l"/>
                <a:tab pos="9713913" algn="l"/>
                <a:tab pos="10628313" algn="l"/>
              </a:tabLst>
            </a:pPr>
            <a:r>
              <a:rPr lang="es-ES" sz="2800">
                <a:solidFill>
                  <a:srgbClr val="000000"/>
                </a:solidFill>
              </a:rPr>
              <a:t>	</a:t>
            </a:r>
            <a:r>
              <a:rPr lang="es-ES" sz="2800">
                <a:solidFill>
                  <a:srgbClr val="000066"/>
                </a:solidFill>
              </a:rPr>
              <a:t>La gestión de reglas de negocio permitirá a la aduana peruana mejorar su arquitectura de procesos, optimizando el intercambio de información con otras aduanas y organismos relacionados al comercio exterior.</a:t>
            </a:r>
          </a:p>
        </p:txBody>
      </p:sp>
      <p:sp>
        <p:nvSpPr>
          <p:cNvPr id="14343" name="Rectangle 7"/>
          <p:cNvSpPr>
            <a:spLocks noChangeArrowheads="1"/>
          </p:cNvSpPr>
          <p:nvPr/>
        </p:nvSpPr>
        <p:spPr bwMode="auto">
          <a:xfrm>
            <a:off x="1357313" y="690563"/>
            <a:ext cx="6643687" cy="5207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b="1">
                <a:solidFill>
                  <a:srgbClr val="FFFFFF"/>
                </a:solidFill>
                <a:effectLst>
                  <a:outerShdw blurRad="38100" dist="38100" dir="2700000" algn="tl">
                    <a:srgbClr val="C0C0C0"/>
                  </a:outerShdw>
                </a:effectLst>
              </a:rPr>
              <a:t>NUEVO SIGAD: VENTAJA</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14341"/>
                                        </p:tgtEl>
                                        <p:attrNameLst>
                                          <p:attrName>style.visibility</p:attrName>
                                        </p:attrNameLst>
                                      </p:cBhvr>
                                      <p:to>
                                        <p:strVal val="visible"/>
                                      </p:to>
                                    </p:set>
                                    <p:animEffect transition="in" filter="fade">
                                      <p:cBhvr additive="repl">
                                        <p:cTn id="7" dur="1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571500" y="928688"/>
            <a:ext cx="8072438" cy="4071937"/>
          </a:xfrm>
          <a:prstGeom prst="rect">
            <a:avLst/>
          </a:prstGeom>
          <a:noFill/>
          <a:ln w="9525">
            <a:noFill/>
            <a:round/>
            <a:headEnd/>
            <a:tailEnd/>
          </a:ln>
          <a:effectLst/>
        </p:spPr>
        <p:txBody>
          <a:bodyPr lIns="90000" tIns="46800" rIns="90000" bIns="46800"/>
          <a:lstStyle/>
          <a:p>
            <a:pPr marL="341313" indent="-341313">
              <a:buClr>
                <a:srgbClr val="002060"/>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36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3600">
                <a:solidFill>
                  <a:srgbClr val="002060"/>
                </a:solidFill>
                <a:latin typeface="Calibri" pitchFamily="34" charset="0"/>
              </a:rPr>
              <a:t>OPERADOR ECONÓMICO AUTORIZADO</a:t>
            </a: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3600">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3600">
                <a:solidFill>
                  <a:srgbClr val="002060"/>
                </a:solidFill>
                <a:latin typeface="Calibri" pitchFamily="34" charset="0"/>
              </a:rPr>
              <a:t>USUARIO ADUANERO CERTIFICADO</a:t>
            </a:r>
          </a:p>
        </p:txBody>
      </p:sp>
      <p:pic>
        <p:nvPicPr>
          <p:cNvPr id="15362"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15363"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15364"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15365"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15365"/>
                                        </p:tgtEl>
                                        <p:attrNameLst>
                                          <p:attrName>style.visibility</p:attrName>
                                        </p:attrNameLst>
                                      </p:cBhvr>
                                      <p:to>
                                        <p:strVal val="visible"/>
                                      </p:to>
                                    </p:set>
                                    <p:animEffect transition="in" filter="fade">
                                      <p:cBhvr additive="repl">
                                        <p:cTn id="7" dur="1000"/>
                                        <p:tgtEl>
                                          <p:spTgt spid="153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p:cNvPicPr>
            <a:picLocks noChangeAspect="1" noChangeArrowheads="1"/>
          </p:cNvPicPr>
          <p:nvPr/>
        </p:nvPicPr>
        <p:blipFill>
          <a:blip r:embed="rId3" cstate="print"/>
          <a:srcRect/>
          <a:stretch>
            <a:fillRect/>
          </a:stretch>
        </p:blipFill>
        <p:spPr bwMode="auto">
          <a:xfrm>
            <a:off x="414338" y="1566863"/>
            <a:ext cx="8388350" cy="5083175"/>
          </a:xfrm>
          <a:prstGeom prst="rect">
            <a:avLst/>
          </a:prstGeom>
          <a:noFill/>
          <a:ln w="9525">
            <a:noFill/>
            <a:round/>
            <a:headEnd/>
            <a:tailEnd/>
          </a:ln>
          <a:effectLst/>
        </p:spPr>
      </p:pic>
      <p:pic>
        <p:nvPicPr>
          <p:cNvPr id="16386" name="Picture 2"/>
          <p:cNvPicPr>
            <a:picLocks noChangeAspect="1" noChangeArrowheads="1"/>
          </p:cNvPicPr>
          <p:nvPr/>
        </p:nvPicPr>
        <p:blipFill>
          <a:blip r:embed="rId4" cstate="print"/>
          <a:srcRect/>
          <a:stretch>
            <a:fillRect/>
          </a:stretch>
        </p:blipFill>
        <p:spPr bwMode="auto">
          <a:xfrm>
            <a:off x="5000625" y="0"/>
            <a:ext cx="2357438" cy="785813"/>
          </a:xfrm>
          <a:prstGeom prst="rect">
            <a:avLst/>
          </a:prstGeom>
          <a:noFill/>
          <a:ln w="9525">
            <a:noFill/>
            <a:round/>
            <a:headEnd/>
            <a:tailEnd/>
          </a:ln>
          <a:effectLst/>
        </p:spPr>
      </p:pic>
      <p:pic>
        <p:nvPicPr>
          <p:cNvPr id="16387" name="Picture 3"/>
          <p:cNvPicPr>
            <a:picLocks noChangeAspect="1" noChangeArrowheads="1"/>
          </p:cNvPicPr>
          <p:nvPr/>
        </p:nvPicPr>
        <p:blipFill>
          <a:blip r:embed="rId5" cstate="print"/>
          <a:srcRect/>
          <a:stretch>
            <a:fillRect/>
          </a:stretch>
        </p:blipFill>
        <p:spPr bwMode="auto">
          <a:xfrm>
            <a:off x="7286625" y="0"/>
            <a:ext cx="1873250" cy="785813"/>
          </a:xfrm>
          <a:prstGeom prst="rect">
            <a:avLst/>
          </a:prstGeom>
          <a:noFill/>
          <a:ln w="9525">
            <a:noFill/>
            <a:round/>
            <a:headEnd/>
            <a:tailEnd/>
          </a:ln>
          <a:effectLst/>
        </p:spPr>
      </p:pic>
      <p:pic>
        <p:nvPicPr>
          <p:cNvPr id="16388" name="Picture 4"/>
          <p:cNvPicPr>
            <a:picLocks noChangeAspect="1" noChangeArrowheads="1"/>
          </p:cNvPicPr>
          <p:nvPr/>
        </p:nvPicPr>
        <p:blipFill>
          <a:blip r:embed="rId6" cstate="print"/>
          <a:srcRect/>
          <a:stretch>
            <a:fillRect/>
          </a:stretch>
        </p:blipFill>
        <p:spPr bwMode="auto">
          <a:xfrm>
            <a:off x="3000375" y="0"/>
            <a:ext cx="2000250" cy="785813"/>
          </a:xfrm>
          <a:prstGeom prst="rect">
            <a:avLst/>
          </a:prstGeom>
          <a:noFill/>
          <a:ln w="9525">
            <a:noFill/>
            <a:round/>
            <a:headEnd/>
            <a:tailEnd/>
          </a:ln>
          <a:effectLst/>
        </p:spPr>
      </p:pic>
      <p:sp>
        <p:nvSpPr>
          <p:cNvPr id="16389"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16390" name="Rectangle 6"/>
          <p:cNvSpPr>
            <a:spLocks noChangeArrowheads="1"/>
          </p:cNvSpPr>
          <p:nvPr/>
        </p:nvSpPr>
        <p:spPr bwMode="auto">
          <a:xfrm>
            <a:off x="1730375" y="785813"/>
            <a:ext cx="5867400" cy="368300"/>
          </a:xfrm>
          <a:prstGeom prst="rect">
            <a:avLst/>
          </a:prstGeom>
          <a:noFill/>
          <a:ln w="9525">
            <a:noFill/>
            <a:round/>
            <a:headEnd/>
            <a:tailEnd/>
          </a:ln>
          <a:effectLst/>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b="1">
                <a:solidFill>
                  <a:srgbClr val="FFFFFF"/>
                </a:solidFill>
                <a:effectLst>
                  <a:outerShdw blurRad="38100" dist="38100" dir="2700000" algn="tl">
                    <a:srgbClr val="C0C0C0"/>
                  </a:outerShdw>
                </a:effectLst>
              </a:rPr>
              <a:t>OPERADOR ECONÓMICO AUTORIZADO: OBJETIVO</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16389"/>
                                        </p:tgtEl>
                                        <p:attrNameLst>
                                          <p:attrName>style.visibility</p:attrName>
                                        </p:attrNameLst>
                                      </p:cBhvr>
                                      <p:to>
                                        <p:strVal val="visible"/>
                                      </p:to>
                                    </p:set>
                                    <p:animEffect transition="in" filter="fade">
                                      <p:cBhvr additive="repl">
                                        <p:cTn id="7" dur="1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00063" y="1428750"/>
            <a:ext cx="8072437" cy="5072063"/>
          </a:xfrm>
          <a:prstGeom prst="rect">
            <a:avLst/>
          </a:prstGeom>
          <a:noFill/>
          <a:ln w="9525">
            <a:noFill/>
            <a:round/>
            <a:headEnd/>
            <a:tailEnd/>
          </a:ln>
          <a:effectLst/>
        </p:spPr>
        <p:txBody>
          <a:bodyPr lIns="90000" tIns="46800" rIns="90000" bIns="46800"/>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a:solidFill>
                  <a:srgbClr val="000066"/>
                </a:solidFill>
              </a:rPr>
              <a:t>PARA LOS OPERADORES:</a:t>
            </a:r>
          </a:p>
          <a:p>
            <a:pPr algn="just">
              <a:buClr>
                <a:srgbClr val="000066"/>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a:solidFill>
                  <a:srgbClr val="000066"/>
                </a:solidFill>
              </a:rPr>
              <a:t>Mejorar la competitividad de las empresas.</a:t>
            </a:r>
          </a:p>
          <a:p>
            <a:pPr algn="just">
              <a:buClr>
                <a:srgbClr val="000066"/>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a:solidFill>
                  <a:srgbClr val="000066"/>
                </a:solidFill>
              </a:rPr>
              <a:t>Acceder a facilidades aduaneras respecto a control, simplificación y otras de carácter aduanero que se establezcan gradualmente.</a:t>
            </a:r>
          </a:p>
          <a:p>
            <a:pPr algn="just">
              <a:buClr>
                <a:srgbClr val="000066"/>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a:solidFill>
                  <a:srgbClr val="000066"/>
                </a:solidFill>
              </a:rPr>
              <a:t>Acceder a los beneficios otorgados por otras administraciones aduaneras, a través de los Acuerdos de Reconocimiento Mutuo que se suscriban.</a:t>
            </a:r>
          </a:p>
          <a:p>
            <a:pPr algn="just">
              <a:buClr>
                <a:srgbClr val="000066"/>
              </a:buClr>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PE" sz="2400">
              <a:solidFill>
                <a:srgbClr val="000066"/>
              </a:solidFill>
            </a:endParaRPr>
          </a:p>
          <a:p>
            <a:pPr algn="jus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a:solidFill>
                  <a:srgbClr val="000066"/>
                </a:solidFill>
              </a:rPr>
              <a:t>PARA LAS ADMINISTRACIONES ADUANERAS:</a:t>
            </a:r>
          </a:p>
          <a:p>
            <a:pPr algn="just">
              <a:buClr>
                <a:srgbClr val="000066"/>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a:solidFill>
                  <a:srgbClr val="000066"/>
                </a:solidFill>
              </a:rPr>
              <a:t>    Contar con socios confiables que permita gestionar el</a:t>
            </a:r>
          </a:p>
          <a:p>
            <a:pPr algn="jus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a:solidFill>
                  <a:srgbClr val="000066"/>
                </a:solidFill>
              </a:rPr>
              <a:t>      riesgo enfocado a los operadores de mayor</a:t>
            </a:r>
          </a:p>
          <a:p>
            <a:pPr algn="jus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a:solidFill>
                  <a:srgbClr val="000066"/>
                </a:solidFill>
              </a:rPr>
              <a:t>      incumplimiento</a:t>
            </a:r>
            <a:r>
              <a:rPr lang="es-PE" sz="2400">
                <a:solidFill>
                  <a:srgbClr val="000000"/>
                </a:solidFill>
              </a:rPr>
              <a:t>.</a:t>
            </a:r>
          </a:p>
        </p:txBody>
      </p:sp>
      <p:pic>
        <p:nvPicPr>
          <p:cNvPr id="17410"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17411"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17412"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17413"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17414" name="Rectangle 6"/>
          <p:cNvSpPr>
            <a:spLocks noChangeArrowheads="1"/>
          </p:cNvSpPr>
          <p:nvPr/>
        </p:nvSpPr>
        <p:spPr bwMode="auto">
          <a:xfrm>
            <a:off x="1609725" y="785813"/>
            <a:ext cx="6107113" cy="368300"/>
          </a:xfrm>
          <a:prstGeom prst="rect">
            <a:avLst/>
          </a:prstGeom>
          <a:noFill/>
          <a:ln w="9525">
            <a:noFill/>
            <a:round/>
            <a:headEnd/>
            <a:tailEnd/>
          </a:ln>
          <a:effectLst/>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b="1">
                <a:solidFill>
                  <a:srgbClr val="FFFFFF"/>
                </a:solidFill>
                <a:effectLst>
                  <a:outerShdw blurRad="38100" dist="38100" dir="2700000" algn="tl">
                    <a:srgbClr val="C0C0C0"/>
                  </a:outerShdw>
                </a:effectLst>
              </a:rPr>
              <a:t>OPERADOR ECONÓMICO AUTORIZADO: BENEFICIOS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17413"/>
                                        </p:tgtEl>
                                        <p:attrNameLst>
                                          <p:attrName>style.visibility</p:attrName>
                                        </p:attrNameLst>
                                      </p:cBhvr>
                                      <p:to>
                                        <p:strVal val="visible"/>
                                      </p:to>
                                    </p:set>
                                    <p:animEffect transition="in" filter="fade">
                                      <p:cBhvr additive="repl">
                                        <p:cTn id="7" dur="1000"/>
                                        <p:tgtEl>
                                          <p:spTgt spid="17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71500" y="1785938"/>
            <a:ext cx="8072438" cy="4071937"/>
          </a:xfrm>
          <a:prstGeom prst="rect">
            <a:avLst/>
          </a:prstGeom>
          <a:noFill/>
          <a:ln w="9525">
            <a:noFill/>
            <a:round/>
            <a:headEnd/>
            <a:tailEnd/>
          </a:ln>
          <a:effectLst/>
        </p:spPr>
        <p:txBody>
          <a:bodyPr lIns="90000" tIns="46800" rIns="90000" bIns="46800"/>
          <a:lstStyle/>
          <a:p>
            <a:pPr marL="341313" indent="-341313">
              <a:buClr>
                <a:srgbClr val="002060"/>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36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36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PE" sz="2800">
                <a:solidFill>
                  <a:srgbClr val="000066"/>
                </a:solidFill>
                <a:effectLst>
                  <a:outerShdw blurRad="38100" dist="38100" dir="2700000" algn="tl">
                    <a:srgbClr val="C0C0C0"/>
                  </a:outerShdw>
                </a:effectLst>
              </a:rPr>
              <a:t>SISTEMA INTEGRAL DE RIESGO</a:t>
            </a:r>
          </a:p>
        </p:txBody>
      </p:sp>
      <p:pic>
        <p:nvPicPr>
          <p:cNvPr id="18434"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18435"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18436"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18437"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18437"/>
                                        </p:tgtEl>
                                        <p:attrNameLst>
                                          <p:attrName>style.visibility</p:attrName>
                                        </p:attrNameLst>
                                      </p:cBhvr>
                                      <p:to>
                                        <p:strVal val="visible"/>
                                      </p:to>
                                    </p:set>
                                    <p:animEffect transition="in" filter="fade">
                                      <p:cBhvr additive="repl">
                                        <p:cTn id="7" dur="10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71500" y="1500188"/>
            <a:ext cx="8072438" cy="5072062"/>
          </a:xfrm>
          <a:prstGeom prst="rect">
            <a:avLst/>
          </a:prstGeom>
          <a:noFill/>
          <a:ln w="9525">
            <a:noFill/>
            <a:round/>
            <a:headEnd/>
            <a:tailEnd/>
          </a:ln>
          <a:effectLst/>
        </p:spPr>
        <p:txBody>
          <a:bodyPr lIns="90000" tIns="46800" rIns="90000" bIns="46800"/>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000">
              <a:solidFill>
                <a:srgbClr val="000000"/>
              </a:solidFill>
            </a:endParaRP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000">
              <a:solidFill>
                <a:srgbClr val="000000"/>
              </a:solidFill>
            </a:endParaRP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800">
                <a:solidFill>
                  <a:srgbClr val="000066"/>
                </a:solidFill>
              </a:rPr>
              <a:t>Fortalecer el proceso de control aduanero en el marco de la facilitación del Comercio Exterior, implementando una metodología para la medición, tratamiento integral y eficaz de los riesgos o fraudes aduaneros.</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800">
              <a:solidFill>
                <a:srgbClr val="000066"/>
              </a:solidFill>
            </a:endParaRPr>
          </a:p>
        </p:txBody>
      </p:sp>
      <p:pic>
        <p:nvPicPr>
          <p:cNvPr id="19458"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19459"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19460"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19461"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19462" name="Rectangle 6"/>
          <p:cNvSpPr>
            <a:spLocks noChangeArrowheads="1"/>
          </p:cNvSpPr>
          <p:nvPr/>
        </p:nvSpPr>
        <p:spPr bwMode="auto">
          <a:xfrm>
            <a:off x="2060575" y="785813"/>
            <a:ext cx="5202238" cy="368300"/>
          </a:xfrm>
          <a:prstGeom prst="rect">
            <a:avLst/>
          </a:prstGeom>
          <a:noFill/>
          <a:ln w="9525">
            <a:noFill/>
            <a:round/>
            <a:headEnd/>
            <a:tailEnd/>
          </a:ln>
          <a:effectLst/>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b="1">
                <a:solidFill>
                  <a:srgbClr val="FFFFFF"/>
                </a:solidFill>
                <a:effectLst>
                  <a:outerShdw blurRad="38100" dist="38100" dir="2700000" algn="tl">
                    <a:srgbClr val="C0C0C0"/>
                  </a:outerShdw>
                </a:effectLst>
              </a:rPr>
              <a:t>SISTEMA INTEGRAL DE RIESGOS: OBJETIVO</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19461"/>
                                        </p:tgtEl>
                                        <p:attrNameLst>
                                          <p:attrName>style.visibility</p:attrName>
                                        </p:attrNameLst>
                                      </p:cBhvr>
                                      <p:to>
                                        <p:strVal val="visible"/>
                                      </p:to>
                                    </p:set>
                                    <p:animEffect transition="in" filter="fade">
                                      <p:cBhvr additive="repl">
                                        <p:cTn id="7" dur="10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428625" y="1357313"/>
            <a:ext cx="8286750" cy="5072062"/>
          </a:xfrm>
          <a:prstGeom prst="rect">
            <a:avLst/>
          </a:prstGeom>
          <a:noFill/>
          <a:ln w="9525">
            <a:noFill/>
            <a:round/>
            <a:headEnd/>
            <a:tailEnd/>
          </a:ln>
          <a:effectLst/>
        </p:spPr>
        <p:txBody>
          <a:bodyPr lIns="90000" tIns="46800" rIns="90000" bIns="46800"/>
          <a:lstStyle/>
          <a:p>
            <a:pPr marL="341313" indent="-341313" algn="just">
              <a:buFont typeface="Aria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400">
              <a:solidFill>
                <a:srgbClr val="000000"/>
              </a:solidFill>
            </a:endParaRPr>
          </a:p>
          <a:p>
            <a:pPr marL="341313" indent="-341313" algn="just">
              <a:buClr>
                <a:srgbClr val="000066"/>
              </a:buClr>
              <a:buFont typeface="Arial"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2400">
                <a:solidFill>
                  <a:srgbClr val="000066"/>
                </a:solidFill>
              </a:rPr>
              <a:t>Uso eficiente de los recursos y herramientas de control desarrolladas para el despacho de mercancías y la fiscalización posterior.</a:t>
            </a:r>
          </a:p>
          <a:p>
            <a:pPr marL="341313" indent="-341313" algn="just">
              <a:buClr>
                <a:srgbClr val="000066"/>
              </a:buClr>
              <a:buFont typeface="Arial"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2400">
                <a:solidFill>
                  <a:srgbClr val="000066"/>
                </a:solidFill>
              </a:rPr>
              <a:t>Agilización de las operaciones que no evidencian riesgo.</a:t>
            </a:r>
          </a:p>
          <a:p>
            <a:pPr marL="341313" indent="-341313" algn="just">
              <a:buClr>
                <a:srgbClr val="000066"/>
              </a:buClr>
              <a:buFont typeface="Arial"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2400">
                <a:solidFill>
                  <a:srgbClr val="000066"/>
                </a:solidFill>
              </a:rPr>
              <a:t>Optimizar el tratamiento de los riesgos relacionados a los derechos de propiedad intelectual o las mercancías restringidas, en coordinación con los otros organismos competentes .</a:t>
            </a:r>
          </a:p>
          <a:p>
            <a:pPr marL="341313" indent="-341313" algn="just">
              <a:buClr>
                <a:srgbClr val="000066"/>
              </a:buClr>
              <a:buFont typeface="Arial" charset="0"/>
              <a:buChar cha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2400">
                <a:solidFill>
                  <a:srgbClr val="000066"/>
                </a:solidFill>
              </a:rPr>
              <a:t>Mejorar la detección de perfiles de riesgo en mercancía no destinada.</a:t>
            </a:r>
          </a:p>
          <a:p>
            <a:pPr marL="341313" indent="-341313" algn="just">
              <a:buClr>
                <a:srgbClr val="000066"/>
              </a:buClr>
              <a:buFont typeface="Arial" charset="0"/>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400">
              <a:solidFill>
                <a:srgbClr val="000066"/>
              </a:solidFill>
            </a:endParaRPr>
          </a:p>
        </p:txBody>
      </p:sp>
      <p:pic>
        <p:nvPicPr>
          <p:cNvPr id="20482"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20483"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20484"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20485"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20486" name="Rectangle 6"/>
          <p:cNvSpPr>
            <a:spLocks noChangeArrowheads="1"/>
          </p:cNvSpPr>
          <p:nvPr/>
        </p:nvSpPr>
        <p:spPr bwMode="auto">
          <a:xfrm>
            <a:off x="1746250" y="785813"/>
            <a:ext cx="5443538" cy="368300"/>
          </a:xfrm>
          <a:prstGeom prst="rect">
            <a:avLst/>
          </a:prstGeom>
          <a:noFill/>
          <a:ln w="9525">
            <a:noFill/>
            <a:round/>
            <a:headEnd/>
            <a:tailEnd/>
          </a:ln>
          <a:effectLst/>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b="1">
                <a:solidFill>
                  <a:srgbClr val="FFFFFF"/>
                </a:solidFill>
                <a:effectLst>
                  <a:outerShdw blurRad="38100" dist="38100" dir="2700000" algn="tl">
                    <a:srgbClr val="C0C0C0"/>
                  </a:outerShdw>
                </a:effectLst>
              </a:rPr>
              <a:t>SISTEMA INTEGRAL DE RIESGOS: BENEFICIOS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20485"/>
                                        </p:tgtEl>
                                        <p:attrNameLst>
                                          <p:attrName>style.visibility</p:attrName>
                                        </p:attrNameLst>
                                      </p:cBhvr>
                                      <p:to>
                                        <p:strVal val="visible"/>
                                      </p:to>
                                    </p:set>
                                    <p:animEffect transition="in" filter="fade">
                                      <p:cBhvr additive="repl">
                                        <p:cTn id="7" dur="10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21506" name="Picture 2"/>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21507" name="Picture 3"/>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21508" name="Rectangle 4"/>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21509" name="Rectangle 5"/>
          <p:cNvSpPr>
            <a:spLocks noChangeArrowheads="1"/>
          </p:cNvSpPr>
          <p:nvPr/>
        </p:nvSpPr>
        <p:spPr bwMode="auto">
          <a:xfrm>
            <a:off x="912813" y="785813"/>
            <a:ext cx="7340600" cy="642937"/>
          </a:xfrm>
          <a:prstGeom prst="rect">
            <a:avLst/>
          </a:prstGeom>
          <a:noFill/>
          <a:ln w="9525">
            <a:noFill/>
            <a:round/>
            <a:headEnd/>
            <a:tailEnd/>
          </a:ln>
          <a:effectLst/>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b="1">
                <a:solidFill>
                  <a:srgbClr val="FFFFFF"/>
                </a:solidFill>
                <a:effectLst>
                  <a:outerShdw blurRad="38100" dist="38100" dir="2700000" algn="tl">
                    <a:srgbClr val="C0C0C0"/>
                  </a:outerShdw>
                </a:effectLst>
              </a:rPr>
              <a:t>SISTEMA INTEGRAL DE RIESGOS: </a:t>
            </a:r>
            <a:r>
              <a:rPr lang="es-PE" b="1">
                <a:solidFill>
                  <a:srgbClr val="FFFFFF"/>
                </a:solidFill>
                <a:cs typeface="Times New Roman" pitchFamily="16" charset="0"/>
              </a:rPr>
              <a:t>COBERTURA DE SELECCIÓN </a:t>
            </a:r>
            <a:br>
              <a:rPr lang="es-PE" b="1">
                <a:solidFill>
                  <a:srgbClr val="FFFFFF"/>
                </a:solidFill>
                <a:cs typeface="Times New Roman" pitchFamily="16" charset="0"/>
              </a:rPr>
            </a:br>
            <a:r>
              <a:rPr lang="es-PE" b="1">
                <a:solidFill>
                  <a:srgbClr val="FFFFFF"/>
                </a:solidFill>
                <a:cs typeface="Times New Roman" pitchFamily="16" charset="0"/>
              </a:rPr>
              <a:t>RÉGIMEN DE IMPORTACIÓN PARA CONSUMO</a:t>
            </a:r>
          </a:p>
        </p:txBody>
      </p:sp>
      <p:pic>
        <p:nvPicPr>
          <p:cNvPr id="21510" name="Picture 6"/>
          <p:cNvPicPr>
            <a:picLocks noChangeAspect="1" noChangeArrowheads="1"/>
          </p:cNvPicPr>
          <p:nvPr/>
        </p:nvPicPr>
        <p:blipFill>
          <a:blip r:embed="rId6" cstate="print"/>
          <a:srcRect/>
          <a:stretch>
            <a:fillRect/>
          </a:stretch>
        </p:blipFill>
        <p:spPr bwMode="auto">
          <a:xfrm>
            <a:off x="214313" y="1285875"/>
            <a:ext cx="8715375" cy="5000625"/>
          </a:xfrm>
          <a:prstGeom prst="rect">
            <a:avLst/>
          </a:prstGeom>
          <a:noFill/>
          <a:ln w="9525">
            <a:noFill/>
            <a:round/>
            <a:headEnd/>
            <a:tailEnd/>
          </a:ln>
          <a:effectLst/>
        </p:spPr>
      </p:pic>
      <p:sp>
        <p:nvSpPr>
          <p:cNvPr id="21511" name="Text Box 7"/>
          <p:cNvSpPr txBox="1">
            <a:spLocks noChangeArrowheads="1"/>
          </p:cNvSpPr>
          <p:nvPr/>
        </p:nvSpPr>
        <p:spPr bwMode="auto">
          <a:xfrm>
            <a:off x="285750" y="6215063"/>
            <a:ext cx="4857750" cy="368300"/>
          </a:xfrm>
          <a:prstGeom prst="rect">
            <a:avLst/>
          </a:prstGeom>
          <a:noFill/>
          <a:ln w="9525">
            <a:noFill/>
            <a:round/>
            <a:headEnd/>
            <a:tailEnd/>
          </a:ln>
          <a:effectLst/>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900">
                <a:solidFill>
                  <a:srgbClr val="8064A2"/>
                </a:solidFill>
                <a:effectLst>
                  <a:outerShdw blurRad="38100" dist="38100" dir="2700000" algn="tl">
                    <a:srgbClr val="C0C0C0"/>
                  </a:outerShdw>
                </a:effectLst>
              </a:rPr>
              <a:t>(*) Cifras a Julio 2010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900">
                <a:solidFill>
                  <a:srgbClr val="8064A2"/>
                </a:solidFill>
                <a:effectLst>
                  <a:outerShdw blurRad="38100" dist="38100" dir="2700000" algn="tl">
                    <a:srgbClr val="C0C0C0"/>
                  </a:outerShdw>
                </a:effectLst>
              </a:rPr>
              <a:t>Se consideraron las aduana : IAMC, IAAC y Tacna</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21508"/>
                                        </p:tgtEl>
                                        <p:attrNameLst>
                                          <p:attrName>style.visibility</p:attrName>
                                        </p:attrNameLst>
                                      </p:cBhvr>
                                      <p:to>
                                        <p:strVal val="visible"/>
                                      </p:to>
                                    </p:set>
                                    <p:animEffect transition="in" filter="fade">
                                      <p:cBhvr additive="repl">
                                        <p:cTn id="7" dur="10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2565400"/>
            <a:ext cx="9144000" cy="1292225"/>
          </a:xfrm>
          <a:prstGeom prst="rect">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600">
                <a:solidFill>
                  <a:srgbClr val="002060"/>
                </a:solidFill>
                <a:effectLst>
                  <a:outerShdw blurRad="38100" dist="38100" dir="2700000" algn="tl">
                    <a:srgbClr val="C0C0C0"/>
                  </a:outerShdw>
                </a:effectLst>
              </a:rPr>
              <a:t>MUCHAS</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3600">
                <a:solidFill>
                  <a:srgbClr val="002060"/>
                </a:solidFill>
                <a:effectLst>
                  <a:outerShdw blurRad="38100" dist="38100" dir="2700000" algn="tl">
                    <a:srgbClr val="C0C0C0"/>
                  </a:outerShdw>
                </a:effectLst>
              </a:rPr>
              <a:t>GRACIAS</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800" b="1">
              <a:solidFill>
                <a:srgbClr val="002060"/>
              </a:solidFill>
              <a:latin typeface="Verdana" pitchFamily="32"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800" b="1">
              <a:solidFill>
                <a:srgbClr val="002060"/>
              </a:solidFill>
              <a:latin typeface="Verdana" pitchFamily="32" charset="0"/>
            </a:endParaRPr>
          </a:p>
        </p:txBody>
      </p:sp>
      <p:pic>
        <p:nvPicPr>
          <p:cNvPr id="22530"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22531"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22532"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22533" name="Rectangle 5"/>
          <p:cNvSpPr>
            <a:spLocks noChangeArrowheads="1"/>
          </p:cNvSpPr>
          <p:nvPr/>
        </p:nvSpPr>
        <p:spPr bwMode="auto">
          <a:xfrm>
            <a:off x="0" y="5357813"/>
            <a:ext cx="9144000" cy="1214437"/>
          </a:xfrm>
          <a:prstGeom prst="rect">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a:solidFill>
                  <a:srgbClr val="002060"/>
                </a:solidFill>
              </a:rPr>
              <a:t>SUPERINTENDENCIA NACIONAL DE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a:solidFill>
                  <a:srgbClr val="002060"/>
                </a:solidFill>
              </a:rPr>
              <a:t>ADMINISTRACIÓN TRIBUTARIA</a:t>
            </a:r>
          </a:p>
        </p:txBody>
      </p:sp>
    </p:spTree>
  </p:cSld>
  <p:clrMapOvr>
    <a:masterClrMapping/>
  </p:clrMapOvr>
  <p:transition>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5122" name="Picture 2"/>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5123" name="Picture 3"/>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5124" name="Text Box 4"/>
          <p:cNvSpPr txBox="1">
            <a:spLocks noChangeArrowheads="1"/>
          </p:cNvSpPr>
          <p:nvPr/>
        </p:nvSpPr>
        <p:spPr bwMode="auto">
          <a:xfrm>
            <a:off x="7164388" y="6489700"/>
            <a:ext cx="1905000" cy="252413"/>
          </a:xfrm>
          <a:prstGeom prst="rect">
            <a:avLst/>
          </a:prstGeom>
          <a:noFill/>
          <a:ln w="9525">
            <a:noFill/>
            <a:round/>
            <a:headEnd/>
            <a:tailEnd/>
          </a:ln>
          <a:effectLst/>
        </p:spPr>
        <p:txBody>
          <a:bodyPr wrap="none" anchor="ctr"/>
          <a:lstStyle/>
          <a:p>
            <a:endParaRPr lang="es-MX"/>
          </a:p>
        </p:txBody>
      </p:sp>
      <p:grpSp>
        <p:nvGrpSpPr>
          <p:cNvPr id="5125" name="Group 5"/>
          <p:cNvGrpSpPr>
            <a:grpSpLocks/>
          </p:cNvGrpSpPr>
          <p:nvPr/>
        </p:nvGrpSpPr>
        <p:grpSpPr bwMode="auto">
          <a:xfrm>
            <a:off x="3276600" y="3159125"/>
            <a:ext cx="2446338" cy="1924050"/>
            <a:chOff x="2064" y="1990"/>
            <a:chExt cx="1541" cy="1212"/>
          </a:xfrm>
        </p:grpSpPr>
        <p:sp>
          <p:nvSpPr>
            <p:cNvPr id="5126" name="Text Box 6"/>
            <p:cNvSpPr txBox="1">
              <a:spLocks noChangeArrowheads="1"/>
            </p:cNvSpPr>
            <p:nvPr/>
          </p:nvSpPr>
          <p:spPr bwMode="auto">
            <a:xfrm>
              <a:off x="2169" y="2362"/>
              <a:ext cx="1318" cy="520"/>
            </a:xfrm>
            <a:prstGeom prst="rect">
              <a:avLst/>
            </a:prstGeom>
            <a:noFill/>
            <a:ln w="9525">
              <a:noFill/>
              <a:round/>
              <a:headEnd/>
              <a:tailEnd/>
            </a:ln>
            <a:effectLst/>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b="1">
                  <a:solidFill>
                    <a:srgbClr val="000066"/>
                  </a:solidFill>
                  <a:effectLst>
                    <a:outerShdw blurRad="38100" dist="38100" dir="2700000" algn="tl">
                      <a:srgbClr val="C0C0C0"/>
                    </a:outerShdw>
                  </a:effectLst>
                </a:rPr>
                <a:t>PROYECTOS</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b="1">
                  <a:solidFill>
                    <a:srgbClr val="000066"/>
                  </a:solidFill>
                  <a:effectLst>
                    <a:outerShdw blurRad="38100" dist="38100" dir="2700000" algn="tl">
                      <a:srgbClr val="C0C0C0"/>
                    </a:outerShdw>
                  </a:effectLst>
                </a:rPr>
                <a:t>EN MARCHA</a:t>
              </a:r>
            </a:p>
          </p:txBody>
        </p:sp>
        <p:sp>
          <p:nvSpPr>
            <p:cNvPr id="5127" name="Oval 7"/>
            <p:cNvSpPr>
              <a:spLocks noChangeArrowheads="1"/>
            </p:cNvSpPr>
            <p:nvPr/>
          </p:nvSpPr>
          <p:spPr bwMode="auto">
            <a:xfrm>
              <a:off x="2064" y="1990"/>
              <a:ext cx="1542" cy="1213"/>
            </a:xfrm>
            <a:prstGeom prst="ellipse">
              <a:avLst/>
            </a:prstGeom>
            <a:noFill/>
            <a:ln w="57240">
              <a:solidFill>
                <a:srgbClr val="000066"/>
              </a:solidFill>
              <a:miter lim="800000"/>
              <a:headEnd/>
              <a:tailEnd/>
            </a:ln>
            <a:effectLst/>
          </p:spPr>
          <p:txBody>
            <a:bodyPr wrap="none" anchor="ctr"/>
            <a:lstStyle/>
            <a:p>
              <a:endParaRPr lang="es-MX"/>
            </a:p>
          </p:txBody>
        </p:sp>
      </p:grpSp>
      <p:sp>
        <p:nvSpPr>
          <p:cNvPr id="5128" name="Oval 8"/>
          <p:cNvSpPr>
            <a:spLocks noChangeArrowheads="1"/>
          </p:cNvSpPr>
          <p:nvPr/>
        </p:nvSpPr>
        <p:spPr bwMode="auto">
          <a:xfrm>
            <a:off x="1042988" y="2995613"/>
            <a:ext cx="1531937" cy="1008062"/>
          </a:xfrm>
          <a:prstGeom prst="ellipse">
            <a:avLst/>
          </a:prstGeom>
          <a:solidFill>
            <a:srgbClr val="0033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Muelle Sur</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(DPWorld)</a:t>
            </a:r>
          </a:p>
        </p:txBody>
      </p:sp>
      <p:sp>
        <p:nvSpPr>
          <p:cNvPr id="5129" name="Oval 9"/>
          <p:cNvSpPr>
            <a:spLocks noChangeArrowheads="1"/>
          </p:cNvSpPr>
          <p:nvPr/>
        </p:nvSpPr>
        <p:spPr bwMode="auto">
          <a:xfrm>
            <a:off x="1042988" y="4219575"/>
            <a:ext cx="1531937" cy="1008063"/>
          </a:xfrm>
          <a:prstGeom prst="ellipse">
            <a:avLst/>
          </a:prstGeom>
          <a:solidFill>
            <a:srgbClr val="0033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Grúas Pórticas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y de Patio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(ENAPU)</a:t>
            </a:r>
          </a:p>
        </p:txBody>
      </p:sp>
      <p:sp>
        <p:nvSpPr>
          <p:cNvPr id="5130" name="Oval 10"/>
          <p:cNvSpPr>
            <a:spLocks noChangeArrowheads="1"/>
          </p:cNvSpPr>
          <p:nvPr/>
        </p:nvSpPr>
        <p:spPr bwMode="auto">
          <a:xfrm>
            <a:off x="5572125" y="5072063"/>
            <a:ext cx="1531938" cy="1008062"/>
          </a:xfrm>
          <a:prstGeom prst="ellipse">
            <a:avLst/>
          </a:prstGeom>
          <a:solidFill>
            <a:srgbClr val="0000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Gestión  Integral</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 de Riesgo</a:t>
            </a:r>
          </a:p>
        </p:txBody>
      </p:sp>
      <p:sp>
        <p:nvSpPr>
          <p:cNvPr id="5131" name="Oval 11"/>
          <p:cNvSpPr>
            <a:spLocks noChangeArrowheads="1"/>
          </p:cNvSpPr>
          <p:nvPr/>
        </p:nvSpPr>
        <p:spPr bwMode="auto">
          <a:xfrm>
            <a:off x="6500813" y="4143375"/>
            <a:ext cx="1531937" cy="1008063"/>
          </a:xfrm>
          <a:prstGeom prst="ellipse">
            <a:avLst/>
          </a:prstGeom>
          <a:solidFill>
            <a:srgbClr val="0033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Nueva zona de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 reconocim. Físico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(SUNAT / ENAPU)</a:t>
            </a:r>
          </a:p>
        </p:txBody>
      </p:sp>
      <p:sp>
        <p:nvSpPr>
          <p:cNvPr id="5132" name="Oval 12"/>
          <p:cNvSpPr>
            <a:spLocks noChangeArrowheads="1"/>
          </p:cNvSpPr>
          <p:nvPr/>
        </p:nvSpPr>
        <p:spPr bwMode="auto">
          <a:xfrm>
            <a:off x="3760788" y="1555750"/>
            <a:ext cx="1531937" cy="1008063"/>
          </a:xfrm>
          <a:prstGeom prst="ellipse">
            <a:avLst/>
          </a:prstGeom>
          <a:solidFill>
            <a:srgbClr val="0000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Nuevo Modelo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de Despacho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(SUNAT)</a:t>
            </a:r>
          </a:p>
        </p:txBody>
      </p:sp>
      <p:sp>
        <p:nvSpPr>
          <p:cNvPr id="5133" name="Line 13"/>
          <p:cNvSpPr>
            <a:spLocks noChangeShapeType="1"/>
          </p:cNvSpPr>
          <p:nvPr/>
        </p:nvSpPr>
        <p:spPr bwMode="auto">
          <a:xfrm flipH="1" flipV="1">
            <a:off x="3417888" y="2849563"/>
            <a:ext cx="434975" cy="436562"/>
          </a:xfrm>
          <a:prstGeom prst="line">
            <a:avLst/>
          </a:prstGeom>
          <a:noFill/>
          <a:ln w="38160">
            <a:solidFill>
              <a:srgbClr val="003399"/>
            </a:solidFill>
            <a:miter lim="800000"/>
            <a:headEnd/>
            <a:tailEnd type="triangle" w="med" len="med"/>
          </a:ln>
          <a:effectLst/>
        </p:spPr>
        <p:txBody>
          <a:bodyPr/>
          <a:lstStyle/>
          <a:p>
            <a:endParaRPr lang="es-MX"/>
          </a:p>
        </p:txBody>
      </p:sp>
      <p:sp>
        <p:nvSpPr>
          <p:cNvPr id="5134" name="Oval 14"/>
          <p:cNvSpPr>
            <a:spLocks noChangeArrowheads="1"/>
          </p:cNvSpPr>
          <p:nvPr/>
        </p:nvSpPr>
        <p:spPr bwMode="auto">
          <a:xfrm>
            <a:off x="3857625" y="5643563"/>
            <a:ext cx="1531938" cy="1008062"/>
          </a:xfrm>
          <a:prstGeom prst="ellipse">
            <a:avLst/>
          </a:prstGeom>
          <a:solidFill>
            <a:srgbClr val="0033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Ejes Multimodal</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IIRSA</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(PROINVERSIÓN)</a:t>
            </a:r>
          </a:p>
        </p:txBody>
      </p:sp>
      <p:sp>
        <p:nvSpPr>
          <p:cNvPr id="5135" name="Oval 15"/>
          <p:cNvSpPr>
            <a:spLocks noChangeArrowheads="1"/>
          </p:cNvSpPr>
          <p:nvPr/>
        </p:nvSpPr>
        <p:spPr bwMode="auto">
          <a:xfrm>
            <a:off x="2071688" y="5143500"/>
            <a:ext cx="1531937" cy="1008063"/>
          </a:xfrm>
          <a:prstGeom prst="ellipse">
            <a:avLst/>
          </a:prstGeom>
          <a:solidFill>
            <a:srgbClr val="0033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Concesión de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Puertos y</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Aeropuertos</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(PROINVERSIÖN)</a:t>
            </a:r>
          </a:p>
        </p:txBody>
      </p:sp>
      <p:sp>
        <p:nvSpPr>
          <p:cNvPr id="5136" name="Line 16"/>
          <p:cNvSpPr>
            <a:spLocks noChangeShapeType="1"/>
          </p:cNvSpPr>
          <p:nvPr/>
        </p:nvSpPr>
        <p:spPr bwMode="auto">
          <a:xfrm>
            <a:off x="5292725" y="4868863"/>
            <a:ext cx="503238" cy="358775"/>
          </a:xfrm>
          <a:prstGeom prst="line">
            <a:avLst/>
          </a:prstGeom>
          <a:noFill/>
          <a:ln w="38160">
            <a:solidFill>
              <a:srgbClr val="003399"/>
            </a:solidFill>
            <a:miter lim="800000"/>
            <a:headEnd/>
            <a:tailEnd type="triangle" w="med" len="med"/>
          </a:ln>
          <a:effectLst/>
        </p:spPr>
        <p:txBody>
          <a:bodyPr/>
          <a:lstStyle/>
          <a:p>
            <a:endParaRPr lang="es-MX"/>
          </a:p>
        </p:txBody>
      </p:sp>
      <p:sp>
        <p:nvSpPr>
          <p:cNvPr id="5137" name="Line 17"/>
          <p:cNvSpPr>
            <a:spLocks noChangeShapeType="1"/>
          </p:cNvSpPr>
          <p:nvPr/>
        </p:nvSpPr>
        <p:spPr bwMode="auto">
          <a:xfrm>
            <a:off x="5948363" y="2492375"/>
            <a:ext cx="855662" cy="1588"/>
          </a:xfrm>
          <a:prstGeom prst="line">
            <a:avLst/>
          </a:prstGeom>
          <a:noFill/>
          <a:ln w="38160">
            <a:solidFill>
              <a:srgbClr val="003399"/>
            </a:solidFill>
            <a:miter lim="800000"/>
            <a:headEnd/>
            <a:tailEnd type="triangle" w="med" len="med"/>
          </a:ln>
          <a:effectLst/>
        </p:spPr>
        <p:txBody>
          <a:bodyPr/>
          <a:lstStyle/>
          <a:p>
            <a:endParaRPr lang="es-MX"/>
          </a:p>
        </p:txBody>
      </p:sp>
      <p:sp>
        <p:nvSpPr>
          <p:cNvPr id="5138" name="Oval 18"/>
          <p:cNvSpPr>
            <a:spLocks noChangeArrowheads="1"/>
          </p:cNvSpPr>
          <p:nvPr/>
        </p:nvSpPr>
        <p:spPr bwMode="auto">
          <a:xfrm>
            <a:off x="6429375" y="2928938"/>
            <a:ext cx="1571625" cy="1071562"/>
          </a:xfrm>
          <a:prstGeom prst="ellipse">
            <a:avLst/>
          </a:prstGeom>
          <a:solidFill>
            <a:srgbClr val="0033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400" b="1">
                <a:solidFill>
                  <a:srgbClr val="FFFFFF"/>
                </a:solidFill>
                <a:effectLst>
                  <a:outerShdw blurRad="38100" dist="38100" dir="2700000" algn="tl">
                    <a:srgbClr val="000000"/>
                  </a:outerShdw>
                </a:effectLst>
              </a:rPr>
              <a:t>CEBAF</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(RREE – SUNAT)</a:t>
            </a:r>
          </a:p>
        </p:txBody>
      </p:sp>
      <p:sp>
        <p:nvSpPr>
          <p:cNvPr id="5139" name="Oval 19"/>
          <p:cNvSpPr>
            <a:spLocks noChangeArrowheads="1"/>
          </p:cNvSpPr>
          <p:nvPr/>
        </p:nvSpPr>
        <p:spPr bwMode="auto">
          <a:xfrm>
            <a:off x="5435600" y="2060575"/>
            <a:ext cx="1531938" cy="1008063"/>
          </a:xfrm>
          <a:prstGeom prst="ellipse">
            <a:avLst/>
          </a:prstGeom>
          <a:solidFill>
            <a:srgbClr val="0000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OEA</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(Operador Económico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 Autorizado)</a:t>
            </a:r>
          </a:p>
        </p:txBody>
      </p:sp>
      <p:sp>
        <p:nvSpPr>
          <p:cNvPr id="5140" name="Oval 20"/>
          <p:cNvSpPr>
            <a:spLocks noChangeArrowheads="1"/>
          </p:cNvSpPr>
          <p:nvPr/>
        </p:nvSpPr>
        <p:spPr bwMode="auto">
          <a:xfrm>
            <a:off x="2051050" y="2060575"/>
            <a:ext cx="1531938" cy="1008063"/>
          </a:xfrm>
          <a:prstGeom prst="ellipse">
            <a:avLst/>
          </a:prstGeom>
          <a:solidFill>
            <a:srgbClr val="000099"/>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VUCE - VUP</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(SUNAT – MINCETUR)</a:t>
            </a:r>
          </a:p>
        </p:txBody>
      </p:sp>
      <p:sp>
        <p:nvSpPr>
          <p:cNvPr id="5141" name="Line 21"/>
          <p:cNvSpPr>
            <a:spLocks noChangeShapeType="1"/>
          </p:cNvSpPr>
          <p:nvPr/>
        </p:nvSpPr>
        <p:spPr bwMode="auto">
          <a:xfrm flipV="1">
            <a:off x="4500563" y="2562225"/>
            <a:ext cx="1587" cy="579438"/>
          </a:xfrm>
          <a:prstGeom prst="line">
            <a:avLst/>
          </a:prstGeom>
          <a:noFill/>
          <a:ln w="38160">
            <a:solidFill>
              <a:srgbClr val="003399"/>
            </a:solidFill>
            <a:miter lim="800000"/>
            <a:headEnd/>
            <a:tailEnd type="triangle" w="med" len="med"/>
          </a:ln>
          <a:effectLst/>
        </p:spPr>
        <p:txBody>
          <a:bodyPr/>
          <a:lstStyle/>
          <a:p>
            <a:endParaRPr lang="es-MX"/>
          </a:p>
        </p:txBody>
      </p:sp>
      <p:sp>
        <p:nvSpPr>
          <p:cNvPr id="5142" name="Line 22"/>
          <p:cNvSpPr>
            <a:spLocks noChangeShapeType="1"/>
          </p:cNvSpPr>
          <p:nvPr/>
        </p:nvSpPr>
        <p:spPr bwMode="auto">
          <a:xfrm flipV="1">
            <a:off x="5364163" y="2922588"/>
            <a:ext cx="360362" cy="506412"/>
          </a:xfrm>
          <a:prstGeom prst="line">
            <a:avLst/>
          </a:prstGeom>
          <a:noFill/>
          <a:ln w="38160">
            <a:solidFill>
              <a:srgbClr val="003399"/>
            </a:solidFill>
            <a:miter lim="800000"/>
            <a:headEnd/>
            <a:tailEnd type="triangle" w="med" len="med"/>
          </a:ln>
          <a:effectLst/>
        </p:spPr>
        <p:txBody>
          <a:bodyPr/>
          <a:lstStyle/>
          <a:p>
            <a:endParaRPr lang="es-MX"/>
          </a:p>
        </p:txBody>
      </p:sp>
      <p:sp>
        <p:nvSpPr>
          <p:cNvPr id="5143" name="Line 23"/>
          <p:cNvSpPr>
            <a:spLocks noChangeShapeType="1"/>
          </p:cNvSpPr>
          <p:nvPr/>
        </p:nvSpPr>
        <p:spPr bwMode="auto">
          <a:xfrm flipV="1">
            <a:off x="5651500" y="3498850"/>
            <a:ext cx="792163" cy="219075"/>
          </a:xfrm>
          <a:prstGeom prst="line">
            <a:avLst/>
          </a:prstGeom>
          <a:noFill/>
          <a:ln w="38160">
            <a:solidFill>
              <a:srgbClr val="003399"/>
            </a:solidFill>
            <a:miter lim="800000"/>
            <a:headEnd/>
            <a:tailEnd type="triangle" w="med" len="med"/>
          </a:ln>
          <a:effectLst/>
        </p:spPr>
        <p:txBody>
          <a:bodyPr/>
          <a:lstStyle/>
          <a:p>
            <a:endParaRPr lang="es-MX"/>
          </a:p>
        </p:txBody>
      </p:sp>
      <p:sp>
        <p:nvSpPr>
          <p:cNvPr id="5144" name="Line 24"/>
          <p:cNvSpPr>
            <a:spLocks noChangeShapeType="1"/>
          </p:cNvSpPr>
          <p:nvPr/>
        </p:nvSpPr>
        <p:spPr bwMode="auto">
          <a:xfrm>
            <a:off x="5651500" y="4435475"/>
            <a:ext cx="865188" cy="215900"/>
          </a:xfrm>
          <a:prstGeom prst="line">
            <a:avLst/>
          </a:prstGeom>
          <a:noFill/>
          <a:ln w="38160">
            <a:solidFill>
              <a:srgbClr val="003399"/>
            </a:solidFill>
            <a:miter lim="800000"/>
            <a:headEnd/>
            <a:tailEnd type="triangle" w="med" len="med"/>
          </a:ln>
          <a:effectLst/>
        </p:spPr>
        <p:txBody>
          <a:bodyPr/>
          <a:lstStyle/>
          <a:p>
            <a:endParaRPr lang="es-MX"/>
          </a:p>
        </p:txBody>
      </p:sp>
      <p:sp>
        <p:nvSpPr>
          <p:cNvPr id="5145" name="Line 25"/>
          <p:cNvSpPr>
            <a:spLocks noChangeShapeType="1"/>
          </p:cNvSpPr>
          <p:nvPr/>
        </p:nvSpPr>
        <p:spPr bwMode="auto">
          <a:xfrm flipH="1" flipV="1">
            <a:off x="2554288" y="3498850"/>
            <a:ext cx="795337" cy="219075"/>
          </a:xfrm>
          <a:prstGeom prst="line">
            <a:avLst/>
          </a:prstGeom>
          <a:noFill/>
          <a:ln w="38160">
            <a:solidFill>
              <a:srgbClr val="003399"/>
            </a:solidFill>
            <a:miter lim="800000"/>
            <a:headEnd/>
            <a:tailEnd type="triangle" w="med" len="med"/>
          </a:ln>
          <a:effectLst/>
        </p:spPr>
        <p:txBody>
          <a:bodyPr/>
          <a:lstStyle/>
          <a:p>
            <a:endParaRPr lang="es-MX"/>
          </a:p>
        </p:txBody>
      </p:sp>
      <p:sp>
        <p:nvSpPr>
          <p:cNvPr id="5146" name="Line 26"/>
          <p:cNvSpPr>
            <a:spLocks noChangeShapeType="1"/>
          </p:cNvSpPr>
          <p:nvPr/>
        </p:nvSpPr>
        <p:spPr bwMode="auto">
          <a:xfrm flipH="1">
            <a:off x="2554288" y="4435475"/>
            <a:ext cx="723900" cy="215900"/>
          </a:xfrm>
          <a:prstGeom prst="line">
            <a:avLst/>
          </a:prstGeom>
          <a:noFill/>
          <a:ln w="38160">
            <a:solidFill>
              <a:srgbClr val="003399"/>
            </a:solidFill>
            <a:miter lim="800000"/>
            <a:headEnd/>
            <a:tailEnd type="triangle" w="med" len="med"/>
          </a:ln>
          <a:effectLst/>
        </p:spPr>
        <p:txBody>
          <a:bodyPr/>
          <a:lstStyle/>
          <a:p>
            <a:endParaRPr lang="es-MX"/>
          </a:p>
        </p:txBody>
      </p:sp>
      <p:sp>
        <p:nvSpPr>
          <p:cNvPr id="5147" name="Line 27"/>
          <p:cNvSpPr>
            <a:spLocks noChangeShapeType="1"/>
          </p:cNvSpPr>
          <p:nvPr/>
        </p:nvSpPr>
        <p:spPr bwMode="auto">
          <a:xfrm>
            <a:off x="4572000" y="5084763"/>
            <a:ext cx="1588" cy="576262"/>
          </a:xfrm>
          <a:prstGeom prst="line">
            <a:avLst/>
          </a:prstGeom>
          <a:noFill/>
          <a:ln w="38160">
            <a:solidFill>
              <a:srgbClr val="003399"/>
            </a:solidFill>
            <a:miter lim="800000"/>
            <a:headEnd/>
            <a:tailEnd type="triangle" w="med" len="med"/>
          </a:ln>
          <a:effectLst/>
        </p:spPr>
        <p:txBody>
          <a:bodyPr/>
          <a:lstStyle/>
          <a:p>
            <a:endParaRPr lang="es-MX"/>
          </a:p>
        </p:txBody>
      </p:sp>
      <p:sp>
        <p:nvSpPr>
          <p:cNvPr id="5148" name="Line 28"/>
          <p:cNvSpPr>
            <a:spLocks noChangeShapeType="1"/>
          </p:cNvSpPr>
          <p:nvPr/>
        </p:nvSpPr>
        <p:spPr bwMode="auto">
          <a:xfrm flipH="1">
            <a:off x="3346450" y="4940300"/>
            <a:ext cx="434975" cy="287338"/>
          </a:xfrm>
          <a:prstGeom prst="line">
            <a:avLst/>
          </a:prstGeom>
          <a:noFill/>
          <a:ln w="38160">
            <a:solidFill>
              <a:srgbClr val="003399"/>
            </a:solidFill>
            <a:miter lim="800000"/>
            <a:headEnd/>
            <a:tailEnd type="triangle" w="med" len="med"/>
          </a:ln>
          <a:effectLst/>
        </p:spPr>
        <p:txBody>
          <a:bodyPr/>
          <a:lstStyle/>
          <a:p>
            <a:endParaRPr lang="es-MX"/>
          </a:p>
        </p:txBody>
      </p:sp>
      <p:sp>
        <p:nvSpPr>
          <p:cNvPr id="5149" name="Text Box 29"/>
          <p:cNvSpPr txBox="1">
            <a:spLocks noChangeArrowheads="1"/>
          </p:cNvSpPr>
          <p:nvPr/>
        </p:nvSpPr>
        <p:spPr bwMode="auto">
          <a:xfrm>
            <a:off x="182563" y="671513"/>
            <a:ext cx="8778875" cy="614362"/>
          </a:xfrm>
          <a:prstGeom prst="rect">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800">
                <a:solidFill>
                  <a:srgbClr val="FFFFFF"/>
                </a:solidFill>
              </a:rPr>
              <a:t>IMPACTO EN LA COMPETITIVIDAD</a:t>
            </a:r>
          </a:p>
        </p:txBody>
      </p:sp>
    </p:spTree>
  </p:cSld>
  <p:clrMapOvr>
    <a:masterClrMapping/>
  </p:clrMapOvr>
  <p:transition>
    <p:diamon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571500" y="1928813"/>
            <a:ext cx="8072438" cy="4071937"/>
          </a:xfrm>
          <a:prstGeom prst="rect">
            <a:avLst/>
          </a:prstGeom>
          <a:noFill/>
          <a:ln w="9525">
            <a:noFill/>
            <a:round/>
            <a:headEnd/>
            <a:tailEnd/>
          </a:ln>
          <a:effectLst/>
        </p:spPr>
        <p:txBody>
          <a:bodyPr lIns="90000" tIns="46800" rIns="90000" bIns="46800"/>
          <a:lstStyle/>
          <a:p>
            <a:pPr marL="341313" indent="-341313">
              <a:buClr>
                <a:srgbClr val="002060"/>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3600">
                <a:solidFill>
                  <a:srgbClr val="002060"/>
                </a:solidFill>
                <a:latin typeface="Calibri" pitchFamily="34" charset="0"/>
              </a:rPr>
              <a:t>NUEVO PROCESO </a:t>
            </a: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3600">
                <a:solidFill>
                  <a:srgbClr val="002060"/>
                </a:solidFill>
                <a:latin typeface="Calibri" pitchFamily="34" charset="0"/>
              </a:rPr>
              <a:t>DE</a:t>
            </a: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3600">
                <a:solidFill>
                  <a:srgbClr val="002060"/>
                </a:solidFill>
                <a:latin typeface="Calibri" pitchFamily="34" charset="0"/>
              </a:rPr>
              <a:t> DESPACHO ADUANERO</a:t>
            </a:r>
          </a:p>
        </p:txBody>
      </p:sp>
      <p:pic>
        <p:nvPicPr>
          <p:cNvPr id="6146"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6147"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6148"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6149"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6149"/>
                                        </p:tgtEl>
                                        <p:attrNameLst>
                                          <p:attrName>style.visibility</p:attrName>
                                        </p:attrNameLst>
                                      </p:cBhvr>
                                      <p:to>
                                        <p:strVal val="visible"/>
                                      </p:to>
                                    </p:set>
                                    <p:animEffect transition="in" filter="fade">
                                      <p:cBhvr additive="repl">
                                        <p:cTn id="7" dur="10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7170" name="Picture 2"/>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7171" name="Picture 3"/>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7172" name="Rectangle 4"/>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7173" name="Rectangle 5"/>
          <p:cNvSpPr>
            <a:spLocks noChangeArrowheads="1"/>
          </p:cNvSpPr>
          <p:nvPr/>
        </p:nvSpPr>
        <p:spPr bwMode="auto">
          <a:xfrm>
            <a:off x="2667000" y="3490913"/>
            <a:ext cx="4452938" cy="990600"/>
          </a:xfrm>
          <a:prstGeom prst="rect">
            <a:avLst/>
          </a:prstGeom>
          <a:noFill/>
          <a:ln w="9525">
            <a:noFill/>
            <a:round/>
            <a:headEnd/>
            <a:tailEnd/>
          </a:ln>
          <a:effectLst/>
        </p:spPr>
        <p:txBody>
          <a:bodyPr wrap="none" anchor="ctr"/>
          <a:lstStyle/>
          <a:p>
            <a:endParaRPr lang="es-MX"/>
          </a:p>
        </p:txBody>
      </p:sp>
      <p:grpSp>
        <p:nvGrpSpPr>
          <p:cNvPr id="7174" name="Group 6"/>
          <p:cNvGrpSpPr>
            <a:grpSpLocks/>
          </p:cNvGrpSpPr>
          <p:nvPr/>
        </p:nvGrpSpPr>
        <p:grpSpPr bwMode="auto">
          <a:xfrm>
            <a:off x="2857500" y="1928813"/>
            <a:ext cx="6037263" cy="4024312"/>
            <a:chOff x="1800" y="1215"/>
            <a:chExt cx="3803" cy="2535"/>
          </a:xfrm>
        </p:grpSpPr>
        <p:sp>
          <p:nvSpPr>
            <p:cNvPr id="7175" name="Oval 7"/>
            <p:cNvSpPr>
              <a:spLocks noChangeArrowheads="1"/>
            </p:cNvSpPr>
            <p:nvPr/>
          </p:nvSpPr>
          <p:spPr bwMode="auto">
            <a:xfrm>
              <a:off x="2887" y="2921"/>
              <a:ext cx="1711" cy="830"/>
            </a:xfrm>
            <a:prstGeom prst="ellipse">
              <a:avLst/>
            </a:prstGeom>
            <a:solidFill>
              <a:srgbClr val="FFBE91"/>
            </a:solidFill>
            <a:ln w="9360">
              <a:solidFill>
                <a:srgbClr val="FFCC66"/>
              </a:solidFill>
              <a:miter lim="800000"/>
              <a:headEnd/>
              <a:tailEnd/>
            </a:ln>
            <a:effectLst/>
          </p:spPr>
          <p:txBody>
            <a:bodyPr wrap="none" anchor="ctr"/>
            <a:lstStyle/>
            <a:p>
              <a:endParaRPr lang="es-MX"/>
            </a:p>
          </p:txBody>
        </p:sp>
        <p:sp>
          <p:nvSpPr>
            <p:cNvPr id="7176" name="Oval 8"/>
            <p:cNvSpPr>
              <a:spLocks noChangeArrowheads="1"/>
            </p:cNvSpPr>
            <p:nvPr/>
          </p:nvSpPr>
          <p:spPr bwMode="auto">
            <a:xfrm>
              <a:off x="2925" y="2598"/>
              <a:ext cx="1711" cy="830"/>
            </a:xfrm>
            <a:prstGeom prst="ellipse">
              <a:avLst/>
            </a:prstGeom>
            <a:solidFill>
              <a:srgbClr val="FF964F"/>
            </a:solidFill>
            <a:ln w="9360">
              <a:solidFill>
                <a:srgbClr val="FF964F"/>
              </a:solidFill>
              <a:miter lim="800000"/>
              <a:headEnd/>
              <a:tailEnd/>
            </a:ln>
            <a:effectLst/>
          </p:spPr>
          <p:txBody>
            <a:bodyPr wrap="none" anchor="ctr"/>
            <a:lstStyle/>
            <a:p>
              <a:endParaRPr lang="es-MX"/>
            </a:p>
          </p:txBody>
        </p:sp>
        <p:sp>
          <p:nvSpPr>
            <p:cNvPr id="7177" name="Oval 9"/>
            <p:cNvSpPr>
              <a:spLocks noChangeArrowheads="1"/>
            </p:cNvSpPr>
            <p:nvPr/>
          </p:nvSpPr>
          <p:spPr bwMode="auto">
            <a:xfrm>
              <a:off x="4410" y="1711"/>
              <a:ext cx="1193" cy="494"/>
            </a:xfrm>
            <a:prstGeom prst="ellipse">
              <a:avLst/>
            </a:prstGeom>
            <a:solidFill>
              <a:srgbClr val="00FF99"/>
            </a:solidFill>
            <a:ln w="9360">
              <a:miter lim="800000"/>
              <a:headEnd/>
              <a:tailEnd/>
            </a:ln>
            <a:effectLst/>
            <a:scene3d>
              <a:camera prst="legacyPerspectiveBottomLeft"/>
              <a:lightRig rig="legacyFlat3" dir="t"/>
            </a:scene3d>
            <a:sp3d extrusionH="121893000" prstMaterial="legacyMatte">
              <a:bevelT w="13500" h="13500" prst="angle"/>
              <a:bevelB w="13500" h="13500" prst="angle"/>
              <a:extrusionClr>
                <a:srgbClr val="00FF99"/>
              </a:extrusionClr>
            </a:sp3d>
          </p:spPr>
          <p:txBody>
            <a:bodyPr wrap="none" anchor="ctr">
              <a:flatTx/>
            </a:bodyPr>
            <a:lstStyle/>
            <a:p>
              <a:endParaRPr lang="es-MX"/>
            </a:p>
          </p:txBody>
        </p:sp>
        <p:sp>
          <p:nvSpPr>
            <p:cNvPr id="7178" name="Oval 10"/>
            <p:cNvSpPr>
              <a:spLocks noChangeArrowheads="1"/>
            </p:cNvSpPr>
            <p:nvPr/>
          </p:nvSpPr>
          <p:spPr bwMode="auto">
            <a:xfrm>
              <a:off x="3153" y="1215"/>
              <a:ext cx="1193" cy="952"/>
            </a:xfrm>
            <a:prstGeom prst="ellipse">
              <a:avLst/>
            </a:prstGeom>
            <a:solidFill>
              <a:srgbClr val="CC99FF"/>
            </a:solidFill>
            <a:ln w="9360">
              <a:miter lim="800000"/>
              <a:headEnd/>
              <a:tailEnd/>
            </a:ln>
            <a:effectLst/>
            <a:scene3d>
              <a:camera prst="legacyPerspectiveBottom"/>
              <a:lightRig rig="legacyFlat3" dir="t"/>
            </a:scene3d>
            <a:sp3d extrusionH="121893000" prstMaterial="legacyMatte">
              <a:bevelT w="13500" h="13500" prst="angle"/>
              <a:bevelB w="13500" h="13500" prst="angle"/>
              <a:extrusionClr>
                <a:srgbClr val="CC99FF"/>
              </a:extrusionClr>
            </a:sp3d>
          </p:spPr>
          <p:txBody>
            <a:bodyPr wrap="none" anchor="ctr">
              <a:flatTx/>
            </a:bodyPr>
            <a:lstStyle/>
            <a:p>
              <a:endParaRPr lang="es-MX"/>
            </a:p>
          </p:txBody>
        </p:sp>
        <p:sp>
          <p:nvSpPr>
            <p:cNvPr id="7179" name="Oval 11"/>
            <p:cNvSpPr>
              <a:spLocks noChangeArrowheads="1"/>
            </p:cNvSpPr>
            <p:nvPr/>
          </p:nvSpPr>
          <p:spPr bwMode="auto">
            <a:xfrm>
              <a:off x="1800" y="1722"/>
              <a:ext cx="1313" cy="501"/>
            </a:xfrm>
            <a:prstGeom prst="ellipse">
              <a:avLst/>
            </a:prstGeom>
            <a:solidFill>
              <a:srgbClr val="FF9900">
                <a:alpha val="62999"/>
              </a:srgbClr>
            </a:solidFill>
            <a:ln w="9360">
              <a:miter lim="800000"/>
              <a:headEnd/>
              <a:tailEnd/>
            </a:ln>
            <a:effectLst/>
            <a:scene3d>
              <a:camera prst="legacyObliqueTopLeft"/>
              <a:lightRig rig="legacyFlat3" dir="t"/>
            </a:scene3d>
            <a:sp3d extrusionH="121893000" prstMaterial="legacyMatte">
              <a:bevelT w="13500" h="13500" prst="angle"/>
              <a:bevelB w="13500" h="13500" prst="angle"/>
              <a:extrusionClr>
                <a:srgbClr val="FF9900"/>
              </a:extrusionClr>
            </a:sp3d>
          </p:spPr>
          <p:txBody>
            <a:bodyPr wrap="none" anchor="ctr">
              <a:flatTx/>
            </a:bodyPr>
            <a:lstStyle/>
            <a:p>
              <a:endParaRPr lang="es-MX"/>
            </a:p>
          </p:txBody>
        </p:sp>
        <p:sp>
          <p:nvSpPr>
            <p:cNvPr id="7180" name="Text Box 12"/>
            <p:cNvSpPr txBox="1">
              <a:spLocks noChangeArrowheads="1"/>
            </p:cNvSpPr>
            <p:nvPr/>
          </p:nvSpPr>
          <p:spPr bwMode="auto">
            <a:xfrm>
              <a:off x="3391" y="1575"/>
              <a:ext cx="761" cy="232"/>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Procesos</a:t>
              </a:r>
            </a:p>
          </p:txBody>
        </p:sp>
        <p:sp>
          <p:nvSpPr>
            <p:cNvPr id="7181" name="Text Box 13"/>
            <p:cNvSpPr txBox="1">
              <a:spLocks noChangeArrowheads="1"/>
            </p:cNvSpPr>
            <p:nvPr/>
          </p:nvSpPr>
          <p:spPr bwMode="auto">
            <a:xfrm>
              <a:off x="1939" y="1860"/>
              <a:ext cx="1027" cy="232"/>
            </a:xfrm>
            <a:prstGeom prst="rect">
              <a:avLst/>
            </a:prstGeom>
            <a:noFill/>
            <a:ln w="9525">
              <a:noFill/>
              <a:round/>
              <a:headEnd/>
              <a:tailEnd/>
            </a:ln>
            <a:effectLst/>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Organización</a:t>
              </a:r>
            </a:p>
          </p:txBody>
        </p:sp>
        <p:sp>
          <p:nvSpPr>
            <p:cNvPr id="7182" name="Text Box 14"/>
            <p:cNvSpPr txBox="1">
              <a:spLocks noChangeArrowheads="1"/>
            </p:cNvSpPr>
            <p:nvPr/>
          </p:nvSpPr>
          <p:spPr bwMode="auto">
            <a:xfrm>
              <a:off x="4540" y="1845"/>
              <a:ext cx="875" cy="232"/>
            </a:xfrm>
            <a:prstGeom prst="rect">
              <a:avLst/>
            </a:prstGeom>
            <a:noFill/>
            <a:ln w="9525">
              <a:noFill/>
              <a:round/>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Tecnología</a:t>
              </a:r>
            </a:p>
          </p:txBody>
        </p:sp>
        <p:sp>
          <p:nvSpPr>
            <p:cNvPr id="7183" name="Text Box 15"/>
            <p:cNvSpPr txBox="1">
              <a:spLocks noChangeArrowheads="1"/>
            </p:cNvSpPr>
            <p:nvPr/>
          </p:nvSpPr>
          <p:spPr bwMode="auto">
            <a:xfrm>
              <a:off x="3287" y="3466"/>
              <a:ext cx="1012" cy="231"/>
            </a:xfrm>
            <a:prstGeom prst="rect">
              <a:avLst/>
            </a:prstGeom>
            <a:noFill/>
            <a:ln w="9525">
              <a:noFill/>
              <a:round/>
              <a:headEnd/>
              <a:tailEnd/>
            </a:ln>
            <a:effectLst/>
          </p:spPr>
          <p:txBody>
            <a:bodyPr wrap="none" lIns="92160" tIns="46080" rIns="92160" bIns="46080" anchor="ctr">
              <a:spAutoFit/>
            </a:bodyPr>
            <a:lstStyle/>
            <a:p>
              <a:pPr algn="ctr">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Capacitación</a:t>
              </a:r>
            </a:p>
          </p:txBody>
        </p:sp>
        <p:sp>
          <p:nvSpPr>
            <p:cNvPr id="7184" name="Text Box 16"/>
            <p:cNvSpPr txBox="1">
              <a:spLocks noChangeArrowheads="1"/>
            </p:cNvSpPr>
            <p:nvPr/>
          </p:nvSpPr>
          <p:spPr bwMode="auto">
            <a:xfrm>
              <a:off x="3387" y="2231"/>
              <a:ext cx="709" cy="231"/>
            </a:xfrm>
            <a:prstGeom prst="rect">
              <a:avLst/>
            </a:prstGeom>
            <a:noFill/>
            <a:ln w="9525">
              <a:noFill/>
              <a:round/>
              <a:headEnd/>
              <a:tailEnd/>
            </a:ln>
            <a:effectLst/>
          </p:spPr>
          <p:txBody>
            <a:bodyPr wrap="none" lIns="92160" tIns="46080" rIns="92160" bIns="46080" anchor="ctr">
              <a:spAutoFit/>
            </a:bodyPr>
            <a:lstStyle/>
            <a:p>
              <a:pPr algn="ctr">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Políticas</a:t>
              </a:r>
            </a:p>
          </p:txBody>
        </p:sp>
        <p:sp>
          <p:nvSpPr>
            <p:cNvPr id="7185" name="Text Box 17"/>
            <p:cNvSpPr txBox="1">
              <a:spLocks noChangeArrowheads="1"/>
            </p:cNvSpPr>
            <p:nvPr/>
          </p:nvSpPr>
          <p:spPr bwMode="auto">
            <a:xfrm>
              <a:off x="2787" y="2341"/>
              <a:ext cx="621" cy="231"/>
            </a:xfrm>
            <a:prstGeom prst="rect">
              <a:avLst/>
            </a:prstGeom>
            <a:noFill/>
            <a:ln w="9525">
              <a:noFill/>
              <a:round/>
              <a:headEnd/>
              <a:tailEnd/>
            </a:ln>
            <a:effectLst/>
          </p:spPr>
          <p:txBody>
            <a:bodyPr wrap="none" lIns="92160" tIns="46080" rIns="92160" bIns="46080" anchor="ctr">
              <a:spAutoFit/>
            </a:bodyPr>
            <a:lstStyle/>
            <a:p>
              <a:pPr algn="ctr">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Cultura</a:t>
              </a:r>
            </a:p>
          </p:txBody>
        </p:sp>
        <p:sp>
          <p:nvSpPr>
            <p:cNvPr id="7186" name="Text Box 18"/>
            <p:cNvSpPr txBox="1">
              <a:spLocks noChangeArrowheads="1"/>
            </p:cNvSpPr>
            <p:nvPr/>
          </p:nvSpPr>
          <p:spPr bwMode="auto">
            <a:xfrm>
              <a:off x="3344" y="3151"/>
              <a:ext cx="910" cy="231"/>
            </a:xfrm>
            <a:prstGeom prst="rect">
              <a:avLst/>
            </a:prstGeom>
            <a:noFill/>
            <a:ln w="9525">
              <a:noFill/>
              <a:round/>
              <a:headEnd/>
              <a:tailEnd/>
            </a:ln>
            <a:effectLst/>
          </p:spPr>
          <p:txBody>
            <a:bodyPr wrap="none" lIns="92160" tIns="46080" rIns="92160" bIns="46080" anchor="ctr">
              <a:spAutoFit/>
            </a:bodyPr>
            <a:lstStyle/>
            <a:p>
              <a:pPr algn="ctr">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Legislación</a:t>
              </a:r>
            </a:p>
          </p:txBody>
        </p:sp>
        <p:sp>
          <p:nvSpPr>
            <p:cNvPr id="7187" name="Text Box 19"/>
            <p:cNvSpPr txBox="1">
              <a:spLocks noChangeArrowheads="1"/>
            </p:cNvSpPr>
            <p:nvPr/>
          </p:nvSpPr>
          <p:spPr bwMode="auto">
            <a:xfrm>
              <a:off x="2558" y="2206"/>
              <a:ext cx="836" cy="231"/>
            </a:xfrm>
            <a:prstGeom prst="rect">
              <a:avLst/>
            </a:prstGeom>
            <a:noFill/>
            <a:ln w="9525">
              <a:noFill/>
              <a:round/>
              <a:headEnd/>
              <a:tailEnd/>
            </a:ln>
            <a:effectLst/>
          </p:spPr>
          <p:txBody>
            <a:bodyPr wrap="none" lIns="92160" tIns="46080" rIns="92160" bIns="46080" anchor="ctr">
              <a:spAutoFit/>
            </a:bodyPr>
            <a:lstStyle/>
            <a:p>
              <a:pPr algn="ctr">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Estructura</a:t>
              </a:r>
            </a:p>
          </p:txBody>
        </p:sp>
        <p:sp>
          <p:nvSpPr>
            <p:cNvPr id="7188" name="Text Box 20"/>
            <p:cNvSpPr txBox="1">
              <a:spLocks noChangeArrowheads="1"/>
            </p:cNvSpPr>
            <p:nvPr/>
          </p:nvSpPr>
          <p:spPr bwMode="auto">
            <a:xfrm>
              <a:off x="3495" y="2415"/>
              <a:ext cx="508" cy="231"/>
            </a:xfrm>
            <a:prstGeom prst="rect">
              <a:avLst/>
            </a:prstGeom>
            <a:noFill/>
            <a:ln w="9525">
              <a:noFill/>
              <a:round/>
              <a:headEnd/>
              <a:tailEnd/>
            </a:ln>
            <a:effectLst/>
          </p:spPr>
          <p:txBody>
            <a:bodyPr wrap="none" lIns="92160" tIns="46080" rIns="92160" bIns="46080" anchor="ctr">
              <a:spAutoFit/>
            </a:bodyPr>
            <a:lstStyle/>
            <a:p>
              <a:pPr algn="ctr">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Roles</a:t>
              </a:r>
            </a:p>
          </p:txBody>
        </p:sp>
        <p:sp>
          <p:nvSpPr>
            <p:cNvPr id="7189" name="Text Box 21"/>
            <p:cNvSpPr txBox="1">
              <a:spLocks noChangeArrowheads="1"/>
            </p:cNvSpPr>
            <p:nvPr/>
          </p:nvSpPr>
          <p:spPr bwMode="auto">
            <a:xfrm>
              <a:off x="4116" y="2141"/>
              <a:ext cx="569" cy="458"/>
            </a:xfrm>
            <a:prstGeom prst="rect">
              <a:avLst/>
            </a:prstGeom>
            <a:noFill/>
            <a:ln w="9525">
              <a:noFill/>
              <a:round/>
              <a:headEnd/>
              <a:tailEnd/>
            </a:ln>
            <a:effectLst/>
          </p:spPr>
          <p:txBody>
            <a:bodyPr wrap="none" lIns="92160" tIns="46080" rIns="92160" bIns="46080" anchor="ctr">
              <a:spAutoFit/>
            </a:bodyPr>
            <a:lstStyle/>
            <a:p>
              <a:pPr algn="ctr">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Nuevo</a:t>
              </a:r>
            </a:p>
            <a:p>
              <a:pPr algn="ctr">
                <a:spcBef>
                  <a:spcPts val="67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O" b="1">
                  <a:solidFill>
                    <a:srgbClr val="404040"/>
                  </a:solidFill>
                </a:rPr>
                <a:t>SIGAD</a:t>
              </a:r>
            </a:p>
          </p:txBody>
        </p:sp>
        <p:sp>
          <p:nvSpPr>
            <p:cNvPr id="7190" name="AutoShape 22"/>
            <p:cNvSpPr>
              <a:spLocks noChangeArrowheads="1"/>
            </p:cNvSpPr>
            <p:nvPr/>
          </p:nvSpPr>
          <p:spPr bwMode="auto">
            <a:xfrm>
              <a:off x="3638" y="2921"/>
              <a:ext cx="262" cy="276"/>
            </a:xfrm>
            <a:prstGeom prst="downArrow">
              <a:avLst>
                <a:gd name="adj1" fmla="val 50000"/>
                <a:gd name="adj2" fmla="val 26336"/>
              </a:avLst>
            </a:prstGeom>
            <a:solidFill>
              <a:srgbClr val="7F7F7F"/>
            </a:solidFill>
            <a:ln w="9360">
              <a:solidFill>
                <a:srgbClr val="404040"/>
              </a:solidFill>
              <a:miter lim="800000"/>
              <a:headEnd/>
              <a:tailEnd/>
            </a:ln>
            <a:effectLst/>
          </p:spPr>
          <p:txBody>
            <a:bodyPr wrap="none" anchor="ctr"/>
            <a:lstStyle/>
            <a:p>
              <a:endParaRPr lang="es-MX"/>
            </a:p>
          </p:txBody>
        </p:sp>
      </p:grpSp>
      <p:sp>
        <p:nvSpPr>
          <p:cNvPr id="7191" name="Rectangle 23"/>
          <p:cNvSpPr>
            <a:spLocks noChangeArrowheads="1"/>
          </p:cNvSpPr>
          <p:nvPr/>
        </p:nvSpPr>
        <p:spPr bwMode="auto">
          <a:xfrm>
            <a:off x="-36513" y="1071563"/>
            <a:ext cx="2743201" cy="5786437"/>
          </a:xfrm>
          <a:prstGeom prst="rect">
            <a:avLst/>
          </a:prstGeom>
          <a:solidFill>
            <a:srgbClr val="003399"/>
          </a:solidFill>
          <a:ln w="9360">
            <a:solidFill>
              <a:srgbClr val="000000"/>
            </a:solidFill>
            <a:miter lim="800000"/>
            <a:headEnd/>
            <a:tailEnd/>
          </a:ln>
          <a:effectLst>
            <a:outerShdw dist="17819" dir="2700000" algn="ctr" rotWithShape="0">
              <a:srgbClr val="EEECE1"/>
            </a:outerShdw>
          </a:effectLst>
        </p:spPr>
        <p:txBody>
          <a:bodyPr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CR" sz="2000">
                <a:solidFill>
                  <a:srgbClr val="FFFFFF"/>
                </a:solidFill>
              </a:rPr>
              <a:t>El Nuevo Proceso de Despacho Aduanero, es un proceso  para modernizar la gestión aduanera mediante la implantación de las mejoras prácticas internacionales y el uso intensivo de la tecnología.</a:t>
            </a:r>
          </a:p>
        </p:txBody>
      </p:sp>
      <p:sp>
        <p:nvSpPr>
          <p:cNvPr id="7192" name="Text Box 24"/>
          <p:cNvSpPr txBox="1">
            <a:spLocks noChangeArrowheads="1"/>
          </p:cNvSpPr>
          <p:nvPr/>
        </p:nvSpPr>
        <p:spPr bwMode="auto">
          <a:xfrm>
            <a:off x="642938" y="714375"/>
            <a:ext cx="7358062" cy="8255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b="1">
                <a:solidFill>
                  <a:srgbClr val="FFFFFF"/>
                </a:solidFill>
              </a:rPr>
              <a:t>NUEVO  PROCESO DE DESPACHO ADUANERO: OBJETIVO</a:t>
            </a:r>
          </a:p>
        </p:txBody>
      </p:sp>
      <p:sp>
        <p:nvSpPr>
          <p:cNvPr id="7193" name="Oval 25"/>
          <p:cNvSpPr>
            <a:spLocks noChangeArrowheads="1"/>
          </p:cNvSpPr>
          <p:nvPr/>
        </p:nvSpPr>
        <p:spPr bwMode="auto">
          <a:xfrm>
            <a:off x="7612063" y="0"/>
            <a:ext cx="1531937" cy="1008063"/>
          </a:xfrm>
          <a:prstGeom prst="ellipse">
            <a:avLst/>
          </a:prstGeom>
          <a:solidFill>
            <a:srgbClr val="990000"/>
          </a:solidFill>
          <a:ln w="9360">
            <a:solidFill>
              <a:srgbClr val="000000"/>
            </a:solidFill>
            <a:miter lim="800000"/>
            <a:headEnd/>
            <a:tailEnd/>
          </a:ln>
          <a:effectLst>
            <a:outerShdw dist="17819" dir="2700000" algn="ctr" rotWithShape="0">
              <a:srgbClr val="EEECE1"/>
            </a:outerShdw>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Nuevo  Proceso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de Despacho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FFFFFF"/>
                </a:solidFill>
                <a:effectLst>
                  <a:outerShdw blurRad="38100" dist="38100" dir="2700000" algn="tl">
                    <a:srgbClr val="000000"/>
                  </a:outerShdw>
                </a:effectLst>
              </a:rPr>
              <a:t>Aduanero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000" b="1">
                <a:solidFill>
                  <a:srgbClr val="FFFFFF"/>
                </a:solidFill>
                <a:effectLst>
                  <a:outerShdw blurRad="38100" dist="38100" dir="2700000" algn="tl">
                    <a:srgbClr val="000000"/>
                  </a:outerShdw>
                </a:effectLst>
              </a:rPr>
              <a:t>(SUNAT)</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7172"/>
                                        </p:tgtEl>
                                        <p:attrNameLst>
                                          <p:attrName>style.visibility</p:attrName>
                                        </p:attrNameLst>
                                      </p:cBhvr>
                                      <p:to>
                                        <p:strVal val="visible"/>
                                      </p:to>
                                    </p:set>
                                    <p:animEffect transition="in" filter="fade">
                                      <p:cBhvr additive="repl">
                                        <p:cTn id="7" dur="1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8194" name="Picture 2"/>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8195" name="Picture 3"/>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pic>
        <p:nvPicPr>
          <p:cNvPr id="8196" name="Picture 4"/>
          <p:cNvPicPr>
            <a:picLocks noChangeAspect="1" noChangeArrowheads="1"/>
          </p:cNvPicPr>
          <p:nvPr/>
        </p:nvPicPr>
        <p:blipFill>
          <a:blip r:embed="rId6" cstate="print"/>
          <a:srcRect/>
          <a:stretch>
            <a:fillRect/>
          </a:stretch>
        </p:blipFill>
        <p:spPr bwMode="auto">
          <a:xfrm>
            <a:off x="171450" y="1493838"/>
            <a:ext cx="6881813" cy="5040312"/>
          </a:xfrm>
          <a:prstGeom prst="rect">
            <a:avLst/>
          </a:prstGeom>
          <a:noFill/>
          <a:ln w="9525">
            <a:noFill/>
            <a:round/>
            <a:headEnd/>
            <a:tailEnd/>
          </a:ln>
          <a:effectLst/>
        </p:spPr>
      </p:pic>
      <p:sp>
        <p:nvSpPr>
          <p:cNvPr id="8197" name="Rectangle 5"/>
          <p:cNvSpPr>
            <a:spLocks noChangeArrowheads="1"/>
          </p:cNvSpPr>
          <p:nvPr/>
        </p:nvSpPr>
        <p:spPr bwMode="auto">
          <a:xfrm>
            <a:off x="428625" y="785813"/>
            <a:ext cx="8143875" cy="703262"/>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000" b="1">
                <a:solidFill>
                  <a:srgbClr val="FFFFFF"/>
                </a:solidFill>
              </a:rPr>
              <a:t>IMPLEMENTACIÓN NUEVO PROCESO DE DESPACHO ADUANERO</a:t>
            </a:r>
          </a:p>
        </p:txBody>
      </p:sp>
      <p:pic>
        <p:nvPicPr>
          <p:cNvPr id="8198" name="Picture 6"/>
          <p:cNvPicPr>
            <a:picLocks noChangeAspect="1" noChangeArrowheads="1"/>
          </p:cNvPicPr>
          <p:nvPr/>
        </p:nvPicPr>
        <p:blipFill>
          <a:blip r:embed="rId7" cstate="print"/>
          <a:srcRect/>
          <a:stretch>
            <a:fillRect/>
          </a:stretch>
        </p:blipFill>
        <p:spPr bwMode="auto">
          <a:xfrm>
            <a:off x="658813" y="1566863"/>
            <a:ext cx="4535487" cy="2535237"/>
          </a:xfrm>
          <a:prstGeom prst="rect">
            <a:avLst/>
          </a:prstGeom>
          <a:noFill/>
          <a:ln w="9525">
            <a:noFill/>
            <a:round/>
            <a:headEnd/>
            <a:tailEnd/>
          </a:ln>
          <a:effectLst/>
        </p:spPr>
      </p:pic>
      <p:pic>
        <p:nvPicPr>
          <p:cNvPr id="8199" name="Picture 7"/>
          <p:cNvPicPr>
            <a:picLocks noChangeAspect="1" noChangeArrowheads="1"/>
          </p:cNvPicPr>
          <p:nvPr/>
        </p:nvPicPr>
        <p:blipFill>
          <a:blip r:embed="rId8" cstate="print"/>
          <a:srcRect/>
          <a:stretch>
            <a:fillRect/>
          </a:stretch>
        </p:blipFill>
        <p:spPr bwMode="auto">
          <a:xfrm>
            <a:off x="5643563" y="4572000"/>
            <a:ext cx="3262312" cy="1789113"/>
          </a:xfrm>
          <a:prstGeom prst="rect">
            <a:avLst/>
          </a:prstGeom>
          <a:noFill/>
          <a:ln w="9525">
            <a:noFill/>
            <a:round/>
            <a:headEnd/>
            <a:tailEnd/>
          </a:ln>
          <a:effectLst/>
        </p:spPr>
      </p:pic>
      <p:sp>
        <p:nvSpPr>
          <p:cNvPr id="8200" name="Rectangle 8"/>
          <p:cNvSpPr>
            <a:spLocks noChangeArrowheads="1"/>
          </p:cNvSpPr>
          <p:nvPr/>
        </p:nvSpPr>
        <p:spPr bwMode="auto">
          <a:xfrm>
            <a:off x="6429375" y="1814513"/>
            <a:ext cx="2571750" cy="301942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a:solidFill>
                  <a:srgbClr val="17375E"/>
                </a:solidFill>
              </a:rPr>
              <a:t>MEJORA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400" b="1">
              <a:solidFill>
                <a:srgbClr val="17375E"/>
              </a:solidFil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a:solidFill>
                  <a:srgbClr val="17375E"/>
                </a:solidFill>
              </a:rPr>
              <a:t>DE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400" b="1">
              <a:solidFill>
                <a:srgbClr val="17375E"/>
              </a:solidFil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a:solidFill>
                  <a:srgbClr val="17375E"/>
                </a:solidFill>
              </a:rPr>
              <a:t>LA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sz="2400" b="1">
              <a:solidFill>
                <a:srgbClr val="17375E"/>
              </a:solidFill>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2400" b="1">
                <a:solidFill>
                  <a:srgbClr val="17375E"/>
                </a:solidFill>
              </a:rPr>
              <a:t>COMPETITIVIDAD</a:t>
            </a:r>
          </a:p>
        </p:txBody>
      </p:sp>
      <p:sp>
        <p:nvSpPr>
          <p:cNvPr id="8201" name="Rectangle 9"/>
          <p:cNvSpPr>
            <a:spLocks noChangeArrowheads="1"/>
          </p:cNvSpPr>
          <p:nvPr/>
        </p:nvSpPr>
        <p:spPr bwMode="auto">
          <a:xfrm>
            <a:off x="214313" y="1285875"/>
            <a:ext cx="8786812" cy="5357813"/>
          </a:xfrm>
          <a:prstGeom prst="rect">
            <a:avLst/>
          </a:prstGeom>
          <a:noFill/>
          <a:ln w="9360">
            <a:solidFill>
              <a:srgbClr val="003399"/>
            </a:solidFill>
            <a:round/>
            <a:headEnd/>
            <a:tailEnd/>
          </a:ln>
          <a:effectLst/>
        </p:spPr>
        <p:txBody>
          <a:bodyPr wrap="none" anchor="ctr"/>
          <a:lstStyle/>
          <a:p>
            <a:endParaRPr lang="es-MX"/>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8201"/>
                                        </p:tgtEl>
                                        <p:attrNameLst>
                                          <p:attrName>style.visibility</p:attrName>
                                        </p:attrNameLst>
                                      </p:cBhvr>
                                      <p:to>
                                        <p:strVal val="visible"/>
                                      </p:to>
                                    </p:set>
                                    <p:animEffect transition="in" filter="fade">
                                      <p:cBhvr additive="repl">
                                        <p:cTn id="7" dur="10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9218" name="Picture 2"/>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9219" name="Picture 3"/>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9220" name="Rectangle 4"/>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
        <p:nvSpPr>
          <p:cNvPr id="9221" name="AutoShape 5"/>
          <p:cNvSpPr>
            <a:spLocks noChangeArrowheads="1"/>
          </p:cNvSpPr>
          <p:nvPr/>
        </p:nvSpPr>
        <p:spPr bwMode="auto">
          <a:xfrm>
            <a:off x="1439863" y="2316163"/>
            <a:ext cx="1524000" cy="762000"/>
          </a:xfrm>
          <a:prstGeom prst="flowChartAlternateProcess">
            <a:avLst/>
          </a:prstGeom>
          <a:solidFill>
            <a:srgbClr val="FFFF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MODALIDADES DE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DESPACHO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 (ANTES)</a:t>
            </a:r>
          </a:p>
        </p:txBody>
      </p:sp>
      <p:sp>
        <p:nvSpPr>
          <p:cNvPr id="9222" name="AutoShape 6"/>
          <p:cNvSpPr>
            <a:spLocks noChangeArrowheads="1"/>
          </p:cNvSpPr>
          <p:nvPr/>
        </p:nvSpPr>
        <p:spPr bwMode="auto">
          <a:xfrm>
            <a:off x="1379538" y="3367088"/>
            <a:ext cx="1524000" cy="762000"/>
          </a:xfrm>
          <a:prstGeom prst="flowChartAlternateProcess">
            <a:avLst/>
          </a:prstGeom>
          <a:solidFill>
            <a:srgbClr val="CCEC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DESPACHO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NORMAL</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(95 %)</a:t>
            </a:r>
          </a:p>
        </p:txBody>
      </p:sp>
      <p:sp>
        <p:nvSpPr>
          <p:cNvPr id="9223" name="AutoShape 7"/>
          <p:cNvSpPr>
            <a:spLocks noChangeArrowheads="1"/>
          </p:cNvSpPr>
          <p:nvPr/>
        </p:nvSpPr>
        <p:spPr bwMode="auto">
          <a:xfrm>
            <a:off x="1379538" y="5310188"/>
            <a:ext cx="1524000" cy="762000"/>
          </a:xfrm>
          <a:prstGeom prst="flowChartAlternateProcess">
            <a:avLst/>
          </a:prstGeom>
          <a:solidFill>
            <a:srgbClr val="CCEC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DESPACHO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ANTICIPADO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(4 %)</a:t>
            </a:r>
          </a:p>
        </p:txBody>
      </p:sp>
      <p:sp>
        <p:nvSpPr>
          <p:cNvPr id="9224" name="AutoShape 8"/>
          <p:cNvSpPr>
            <a:spLocks noChangeArrowheads="1"/>
          </p:cNvSpPr>
          <p:nvPr/>
        </p:nvSpPr>
        <p:spPr bwMode="auto">
          <a:xfrm>
            <a:off x="1379538" y="4302125"/>
            <a:ext cx="1524000" cy="762000"/>
          </a:xfrm>
          <a:prstGeom prst="flowChartAlternateProcess">
            <a:avLst/>
          </a:prstGeom>
          <a:solidFill>
            <a:srgbClr val="CCEC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DESPACHO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URGENTE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(1 %)</a:t>
            </a:r>
          </a:p>
        </p:txBody>
      </p:sp>
      <p:sp>
        <p:nvSpPr>
          <p:cNvPr id="9225" name="AutoShape 9"/>
          <p:cNvSpPr>
            <a:spLocks noChangeArrowheads="1"/>
          </p:cNvSpPr>
          <p:nvPr/>
        </p:nvSpPr>
        <p:spPr bwMode="auto">
          <a:xfrm>
            <a:off x="6419850" y="2286000"/>
            <a:ext cx="1524000" cy="762000"/>
          </a:xfrm>
          <a:prstGeom prst="flowChartAlternateProcess">
            <a:avLst/>
          </a:prstGeom>
          <a:solidFill>
            <a:srgbClr val="FFFFFF">
              <a:alpha val="85999"/>
            </a:srgbClr>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MODALIDADES DE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DESPACHO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(ACTUAL)</a:t>
            </a:r>
          </a:p>
        </p:txBody>
      </p:sp>
      <p:sp>
        <p:nvSpPr>
          <p:cNvPr id="9226" name="AutoShape 10"/>
          <p:cNvSpPr>
            <a:spLocks noChangeArrowheads="1"/>
          </p:cNvSpPr>
          <p:nvPr/>
        </p:nvSpPr>
        <p:spPr bwMode="auto">
          <a:xfrm>
            <a:off x="6492875" y="5310188"/>
            <a:ext cx="1524000" cy="762000"/>
          </a:xfrm>
          <a:prstGeom prst="flowChartAlternateProcess">
            <a:avLst/>
          </a:prstGeom>
          <a:solidFill>
            <a:srgbClr val="FF9900"/>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DESPACHO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ANTICIPADO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(Meta 70%)</a:t>
            </a:r>
          </a:p>
        </p:txBody>
      </p:sp>
      <p:sp>
        <p:nvSpPr>
          <p:cNvPr id="9227" name="AutoShape 11"/>
          <p:cNvSpPr>
            <a:spLocks noChangeArrowheads="1"/>
          </p:cNvSpPr>
          <p:nvPr/>
        </p:nvSpPr>
        <p:spPr bwMode="auto">
          <a:xfrm>
            <a:off x="6492875" y="4302125"/>
            <a:ext cx="1524000" cy="762000"/>
          </a:xfrm>
          <a:prstGeom prst="flowChartAlternateProcess">
            <a:avLst/>
          </a:prstGeom>
          <a:solidFill>
            <a:srgbClr val="FF9900"/>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DESPACHO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URGENTE</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(1%)</a:t>
            </a:r>
          </a:p>
        </p:txBody>
      </p:sp>
      <p:sp>
        <p:nvSpPr>
          <p:cNvPr id="9228" name="AutoShape 12"/>
          <p:cNvSpPr>
            <a:spLocks noChangeArrowheads="1"/>
          </p:cNvSpPr>
          <p:nvPr/>
        </p:nvSpPr>
        <p:spPr bwMode="auto">
          <a:xfrm>
            <a:off x="6503988" y="3365500"/>
            <a:ext cx="1524000" cy="762000"/>
          </a:xfrm>
          <a:prstGeom prst="flowChartAlternateProcess">
            <a:avLst/>
          </a:prstGeom>
          <a:solidFill>
            <a:srgbClr val="FF9900"/>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DESPACHO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EXCEPCIONAL</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00"/>
                </a:solidFill>
              </a:rPr>
              <a:t>(Meta 29%)</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PE" sz="1200" b="1">
              <a:solidFill>
                <a:srgbClr val="000000"/>
              </a:solidFill>
            </a:endParaRPr>
          </a:p>
        </p:txBody>
      </p:sp>
      <p:cxnSp>
        <p:nvCxnSpPr>
          <p:cNvPr id="9229" name="AutoShape 13"/>
          <p:cNvCxnSpPr>
            <a:cxnSpLocks noChangeShapeType="1"/>
            <a:stCxn id="9221" idx="2"/>
            <a:endCxn id="9222" idx="1"/>
          </p:cNvCxnSpPr>
          <p:nvPr/>
        </p:nvCxnSpPr>
        <p:spPr bwMode="auto">
          <a:xfrm flipH="1">
            <a:off x="711200" y="3078163"/>
            <a:ext cx="669925" cy="822325"/>
          </a:xfrm>
          <a:prstGeom prst="bentConnector3">
            <a:avLst>
              <a:gd name="adj1" fmla="val 50000"/>
            </a:avLst>
          </a:prstGeom>
          <a:noFill/>
          <a:ln w="9360">
            <a:solidFill>
              <a:srgbClr val="000000"/>
            </a:solidFill>
            <a:miter lim="800000"/>
            <a:headEnd/>
            <a:tailEnd type="triangle" w="med" len="med"/>
          </a:ln>
          <a:effectLst/>
        </p:spPr>
      </p:cxnSp>
      <p:cxnSp>
        <p:nvCxnSpPr>
          <p:cNvPr id="9230" name="AutoShape 14"/>
          <p:cNvCxnSpPr>
            <a:cxnSpLocks noChangeShapeType="1"/>
            <a:stCxn id="9221" idx="2"/>
            <a:endCxn id="9224" idx="1"/>
          </p:cNvCxnSpPr>
          <p:nvPr/>
        </p:nvCxnSpPr>
        <p:spPr bwMode="auto">
          <a:xfrm flipH="1">
            <a:off x="-225425" y="3079750"/>
            <a:ext cx="1606550" cy="822325"/>
          </a:xfrm>
          <a:prstGeom prst="bentConnector3">
            <a:avLst>
              <a:gd name="adj1" fmla="val 50000"/>
            </a:avLst>
          </a:prstGeom>
          <a:noFill/>
          <a:ln w="9360">
            <a:solidFill>
              <a:srgbClr val="000000"/>
            </a:solidFill>
            <a:miter lim="800000"/>
            <a:headEnd/>
            <a:tailEnd type="triangle" w="med" len="med"/>
          </a:ln>
          <a:effectLst/>
        </p:spPr>
      </p:cxnSp>
      <p:cxnSp>
        <p:nvCxnSpPr>
          <p:cNvPr id="9231" name="AutoShape 15"/>
          <p:cNvCxnSpPr>
            <a:cxnSpLocks noChangeShapeType="1"/>
            <a:stCxn id="9221" idx="2"/>
            <a:endCxn id="9223" idx="1"/>
          </p:cNvCxnSpPr>
          <p:nvPr/>
        </p:nvCxnSpPr>
        <p:spPr bwMode="auto">
          <a:xfrm flipH="1">
            <a:off x="-1231900" y="3079750"/>
            <a:ext cx="2614613" cy="822325"/>
          </a:xfrm>
          <a:prstGeom prst="bentConnector3">
            <a:avLst>
              <a:gd name="adj1" fmla="val 50000"/>
            </a:avLst>
          </a:prstGeom>
          <a:noFill/>
          <a:ln w="9360">
            <a:solidFill>
              <a:srgbClr val="000000"/>
            </a:solidFill>
            <a:miter lim="800000"/>
            <a:headEnd/>
            <a:tailEnd type="triangle" w="med" len="med"/>
          </a:ln>
          <a:effectLst/>
        </p:spPr>
      </p:cxnSp>
      <p:cxnSp>
        <p:nvCxnSpPr>
          <p:cNvPr id="9232" name="AutoShape 16"/>
          <p:cNvCxnSpPr>
            <a:cxnSpLocks noChangeShapeType="1"/>
            <a:stCxn id="9225" idx="2"/>
            <a:endCxn id="9228" idx="3"/>
          </p:cNvCxnSpPr>
          <p:nvPr/>
        </p:nvCxnSpPr>
        <p:spPr bwMode="auto">
          <a:xfrm>
            <a:off x="6484938" y="3048000"/>
            <a:ext cx="698500" cy="846138"/>
          </a:xfrm>
          <a:prstGeom prst="bentConnector3">
            <a:avLst>
              <a:gd name="adj1" fmla="val 50000"/>
            </a:avLst>
          </a:prstGeom>
          <a:noFill/>
          <a:ln w="9360">
            <a:solidFill>
              <a:srgbClr val="000000"/>
            </a:solidFill>
            <a:miter lim="800000"/>
            <a:headEnd/>
            <a:tailEnd type="triangle" w="med" len="med"/>
          </a:ln>
          <a:effectLst/>
        </p:spPr>
      </p:cxnSp>
      <p:cxnSp>
        <p:nvCxnSpPr>
          <p:cNvPr id="9233" name="AutoShape 17"/>
          <p:cNvCxnSpPr>
            <a:cxnSpLocks noChangeShapeType="1"/>
            <a:stCxn id="9225" idx="2"/>
            <a:endCxn id="9227" idx="3"/>
          </p:cNvCxnSpPr>
          <p:nvPr/>
        </p:nvCxnSpPr>
        <p:spPr bwMode="auto">
          <a:xfrm>
            <a:off x="5546725" y="3049588"/>
            <a:ext cx="1635125" cy="835025"/>
          </a:xfrm>
          <a:prstGeom prst="bentConnector3">
            <a:avLst>
              <a:gd name="adj1" fmla="val 50000"/>
            </a:avLst>
          </a:prstGeom>
          <a:noFill/>
          <a:ln w="9360">
            <a:solidFill>
              <a:srgbClr val="000000"/>
            </a:solidFill>
            <a:miter lim="800000"/>
            <a:headEnd/>
            <a:tailEnd type="triangle" w="med" len="med"/>
          </a:ln>
          <a:effectLst/>
        </p:spPr>
      </p:cxnSp>
      <p:cxnSp>
        <p:nvCxnSpPr>
          <p:cNvPr id="9234" name="AutoShape 18"/>
          <p:cNvCxnSpPr>
            <a:cxnSpLocks noChangeShapeType="1"/>
            <a:stCxn id="9225" idx="2"/>
            <a:endCxn id="9226" idx="3"/>
          </p:cNvCxnSpPr>
          <p:nvPr/>
        </p:nvCxnSpPr>
        <p:spPr bwMode="auto">
          <a:xfrm>
            <a:off x="4540250" y="3049588"/>
            <a:ext cx="2643188" cy="835025"/>
          </a:xfrm>
          <a:prstGeom prst="bentConnector3">
            <a:avLst>
              <a:gd name="adj1" fmla="val 50000"/>
            </a:avLst>
          </a:prstGeom>
          <a:noFill/>
          <a:ln w="9360">
            <a:solidFill>
              <a:srgbClr val="000000"/>
            </a:solidFill>
            <a:miter lim="800000"/>
            <a:headEnd/>
            <a:tailEnd type="triangle" w="med" len="med"/>
          </a:ln>
          <a:effectLst/>
        </p:spPr>
      </p:cxnSp>
      <p:cxnSp>
        <p:nvCxnSpPr>
          <p:cNvPr id="9235" name="AutoShape 19"/>
          <p:cNvCxnSpPr>
            <a:cxnSpLocks noChangeShapeType="1"/>
            <a:stCxn id="9222" idx="3"/>
            <a:endCxn id="9228" idx="1"/>
          </p:cNvCxnSpPr>
          <p:nvPr/>
        </p:nvCxnSpPr>
        <p:spPr bwMode="auto">
          <a:xfrm flipV="1">
            <a:off x="2903538" y="3746500"/>
            <a:ext cx="3602037" cy="1588"/>
          </a:xfrm>
          <a:prstGeom prst="bentConnector3">
            <a:avLst>
              <a:gd name="adj1" fmla="val 50000"/>
            </a:avLst>
          </a:prstGeom>
          <a:noFill/>
          <a:ln w="9360">
            <a:solidFill>
              <a:srgbClr val="000000"/>
            </a:solidFill>
            <a:miter lim="800000"/>
            <a:headEnd/>
            <a:tailEnd type="triangle" w="med" len="med"/>
          </a:ln>
          <a:effectLst/>
        </p:spPr>
      </p:cxnSp>
      <p:cxnSp>
        <p:nvCxnSpPr>
          <p:cNvPr id="9236" name="AutoShape 20"/>
          <p:cNvCxnSpPr>
            <a:cxnSpLocks noChangeShapeType="1"/>
            <a:stCxn id="9224" idx="3"/>
            <a:endCxn id="9227" idx="1"/>
          </p:cNvCxnSpPr>
          <p:nvPr/>
        </p:nvCxnSpPr>
        <p:spPr bwMode="auto">
          <a:xfrm>
            <a:off x="2903538" y="4683125"/>
            <a:ext cx="3590925" cy="1588"/>
          </a:xfrm>
          <a:prstGeom prst="straightConnector1">
            <a:avLst/>
          </a:prstGeom>
          <a:noFill/>
          <a:ln w="9360">
            <a:solidFill>
              <a:srgbClr val="000000"/>
            </a:solidFill>
            <a:miter lim="800000"/>
            <a:headEnd/>
            <a:tailEnd type="triangle" w="med" len="med"/>
          </a:ln>
          <a:effectLst/>
        </p:spPr>
      </p:cxnSp>
      <p:cxnSp>
        <p:nvCxnSpPr>
          <p:cNvPr id="9237" name="AutoShape 21"/>
          <p:cNvCxnSpPr>
            <a:cxnSpLocks noChangeShapeType="1"/>
            <a:stCxn id="9223" idx="3"/>
            <a:endCxn id="9226" idx="1"/>
          </p:cNvCxnSpPr>
          <p:nvPr/>
        </p:nvCxnSpPr>
        <p:spPr bwMode="auto">
          <a:xfrm>
            <a:off x="2903538" y="5691188"/>
            <a:ext cx="3590925" cy="1587"/>
          </a:xfrm>
          <a:prstGeom prst="straightConnector1">
            <a:avLst/>
          </a:prstGeom>
          <a:noFill/>
          <a:ln w="9360">
            <a:solidFill>
              <a:srgbClr val="000000"/>
            </a:solidFill>
            <a:miter lim="800000"/>
            <a:headEnd/>
            <a:tailEnd type="triangle" w="med" len="med"/>
          </a:ln>
          <a:effectLst/>
        </p:spPr>
      </p:cxnSp>
      <p:sp>
        <p:nvSpPr>
          <p:cNvPr id="9238" name="AutoShape 22"/>
          <p:cNvSpPr>
            <a:spLocks noChangeArrowheads="1"/>
          </p:cNvSpPr>
          <p:nvPr/>
        </p:nvSpPr>
        <p:spPr bwMode="auto">
          <a:xfrm>
            <a:off x="2643188" y="1357313"/>
            <a:ext cx="4286250" cy="857250"/>
          </a:xfrm>
          <a:prstGeom prst="curvedDownArrow">
            <a:avLst>
              <a:gd name="adj1" fmla="val 25000"/>
              <a:gd name="adj2" fmla="val 50000"/>
              <a:gd name="adj3" fmla="val 25000"/>
            </a:avLst>
          </a:prstGeom>
          <a:solidFill>
            <a:srgbClr val="4F81BD"/>
          </a:solidFill>
          <a:ln w="25560">
            <a:solidFill>
              <a:srgbClr val="385D8A"/>
            </a:solidFill>
            <a:miter lim="800000"/>
            <a:headEnd/>
            <a:tailEnd/>
          </a:ln>
          <a:effectLst/>
        </p:spPr>
        <p:txBody>
          <a:bodyPr wrap="none" anchor="ctr"/>
          <a:lstStyle/>
          <a:p>
            <a:endParaRPr lang="es-MX"/>
          </a:p>
        </p:txBody>
      </p:sp>
      <p:sp>
        <p:nvSpPr>
          <p:cNvPr id="9239" name="Text Box 23"/>
          <p:cNvSpPr txBox="1">
            <a:spLocks noChangeArrowheads="1"/>
          </p:cNvSpPr>
          <p:nvPr/>
        </p:nvSpPr>
        <p:spPr bwMode="auto">
          <a:xfrm>
            <a:off x="642938" y="714375"/>
            <a:ext cx="7358062" cy="8255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2400" b="1">
                <a:solidFill>
                  <a:srgbClr val="FFFFFF"/>
                </a:solidFill>
              </a:rPr>
              <a:t>NUEVO  PROCESO DE DESPACHO ADUANERO: METAS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9220"/>
                                        </p:tgtEl>
                                        <p:attrNameLst>
                                          <p:attrName>style.visibility</p:attrName>
                                        </p:attrNameLst>
                                      </p:cBhvr>
                                      <p:to>
                                        <p:strVal val="visible"/>
                                      </p:to>
                                    </p:set>
                                    <p:animEffect transition="in" filter="fade">
                                      <p:cBhvr additive="repl">
                                        <p:cTn id="7" dur="1000"/>
                                        <p:tgtEl>
                                          <p:spTgt spid="922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9225"/>
                                        </p:tgtEl>
                                        <p:attrNameLst>
                                          <p:attrName>style.visibility</p:attrName>
                                        </p:attrNameLst>
                                      </p:cBhvr>
                                      <p:to>
                                        <p:strVal val="visible"/>
                                      </p:to>
                                    </p:set>
                                    <p:animEffect transition="in" filter="checkerboard(across)">
                                      <p:cBhvr additive="repl">
                                        <p:cTn id="12" dur="500"/>
                                        <p:tgtEl>
                                          <p:spTgt spid="9225"/>
                                        </p:tgtEl>
                                      </p:cBhvr>
                                    </p:animEffect>
                                  </p:childTnLst>
                                </p:cTn>
                              </p:par>
                              <p:par>
                                <p:cTn id="13" presetID="5" presetClass="entr" presetSubtype="10" fill="hold" nodeType="withEffect">
                                  <p:stCondLst>
                                    <p:cond delay="0"/>
                                  </p:stCondLst>
                                  <p:childTnLst>
                                    <p:set>
                                      <p:cBhvr additive="repl">
                                        <p:cTn id="14" dur="1" fill="hold">
                                          <p:stCondLst>
                                            <p:cond delay="0"/>
                                          </p:stCondLst>
                                        </p:cTn>
                                        <p:tgtEl>
                                          <p:spTgt spid="9226"/>
                                        </p:tgtEl>
                                        <p:attrNameLst>
                                          <p:attrName>style.visibility</p:attrName>
                                        </p:attrNameLst>
                                      </p:cBhvr>
                                      <p:to>
                                        <p:strVal val="visible"/>
                                      </p:to>
                                    </p:set>
                                    <p:animEffect transition="in" filter="checkerboard(across)">
                                      <p:cBhvr additive="repl">
                                        <p:cTn id="15" dur="500"/>
                                        <p:tgtEl>
                                          <p:spTgt spid="9226"/>
                                        </p:tgtEl>
                                      </p:cBhvr>
                                    </p:animEffect>
                                  </p:childTnLst>
                                </p:cTn>
                              </p:par>
                              <p:par>
                                <p:cTn id="16" presetID="5" presetClass="entr" presetSubtype="10" fill="hold" nodeType="withEffect">
                                  <p:stCondLst>
                                    <p:cond delay="0"/>
                                  </p:stCondLst>
                                  <p:childTnLst>
                                    <p:set>
                                      <p:cBhvr additive="repl">
                                        <p:cTn id="17" dur="1" fill="hold">
                                          <p:stCondLst>
                                            <p:cond delay="0"/>
                                          </p:stCondLst>
                                        </p:cTn>
                                        <p:tgtEl>
                                          <p:spTgt spid="9227"/>
                                        </p:tgtEl>
                                        <p:attrNameLst>
                                          <p:attrName>style.visibility</p:attrName>
                                        </p:attrNameLst>
                                      </p:cBhvr>
                                      <p:to>
                                        <p:strVal val="visible"/>
                                      </p:to>
                                    </p:set>
                                    <p:animEffect transition="in" filter="checkerboard(across)">
                                      <p:cBhvr additive="repl">
                                        <p:cTn id="18" dur="500"/>
                                        <p:tgtEl>
                                          <p:spTgt spid="9227"/>
                                        </p:tgtEl>
                                      </p:cBhvr>
                                    </p:animEffect>
                                  </p:childTnLst>
                                </p:cTn>
                              </p:par>
                              <p:par>
                                <p:cTn id="19" presetID="5" presetClass="entr" presetSubtype="10" fill="hold" nodeType="withEffect">
                                  <p:stCondLst>
                                    <p:cond delay="0"/>
                                  </p:stCondLst>
                                  <p:childTnLst>
                                    <p:set>
                                      <p:cBhvr additive="repl">
                                        <p:cTn id="20" dur="1" fill="hold">
                                          <p:stCondLst>
                                            <p:cond delay="0"/>
                                          </p:stCondLst>
                                        </p:cTn>
                                        <p:tgtEl>
                                          <p:spTgt spid="9228"/>
                                        </p:tgtEl>
                                        <p:attrNameLst>
                                          <p:attrName>style.visibility</p:attrName>
                                        </p:attrNameLst>
                                      </p:cBhvr>
                                      <p:to>
                                        <p:strVal val="visible"/>
                                      </p:to>
                                    </p:set>
                                    <p:animEffect transition="in" filter="checkerboard(across)">
                                      <p:cBhvr additive="repl">
                                        <p:cTn id="21" dur="500"/>
                                        <p:tgtEl>
                                          <p:spTgt spid="9228"/>
                                        </p:tgtEl>
                                      </p:cBhvr>
                                    </p:animEffect>
                                  </p:childTnLst>
                                </p:cTn>
                              </p:par>
                              <p:par>
                                <p:cTn id="22" presetID="5" presetClass="entr" presetSubtype="10" fill="hold" nodeType="withEffect">
                                  <p:stCondLst>
                                    <p:cond delay="0"/>
                                  </p:stCondLst>
                                  <p:childTnLst>
                                    <p:set>
                                      <p:cBhvr additive="repl">
                                        <p:cTn id="23" dur="1" fill="hold">
                                          <p:stCondLst>
                                            <p:cond delay="0"/>
                                          </p:stCondLst>
                                        </p:cTn>
                                        <p:tgtEl>
                                          <p:spTgt spid="9232"/>
                                        </p:tgtEl>
                                        <p:attrNameLst>
                                          <p:attrName>style.visibility</p:attrName>
                                        </p:attrNameLst>
                                      </p:cBhvr>
                                      <p:to>
                                        <p:strVal val="visible"/>
                                      </p:to>
                                    </p:set>
                                    <p:animEffect transition="in" filter="checkerboard(across)">
                                      <p:cBhvr additive="repl">
                                        <p:cTn id="24" dur="500"/>
                                        <p:tgtEl>
                                          <p:spTgt spid="9232"/>
                                        </p:tgtEl>
                                      </p:cBhvr>
                                    </p:animEffect>
                                  </p:childTnLst>
                                </p:cTn>
                              </p:par>
                              <p:par>
                                <p:cTn id="25" presetID="5" presetClass="entr" presetSubtype="10" fill="hold" nodeType="withEffect">
                                  <p:stCondLst>
                                    <p:cond delay="0"/>
                                  </p:stCondLst>
                                  <p:childTnLst>
                                    <p:set>
                                      <p:cBhvr additive="repl">
                                        <p:cTn id="26" dur="1" fill="hold">
                                          <p:stCondLst>
                                            <p:cond delay="0"/>
                                          </p:stCondLst>
                                        </p:cTn>
                                        <p:tgtEl>
                                          <p:spTgt spid="9233"/>
                                        </p:tgtEl>
                                        <p:attrNameLst>
                                          <p:attrName>style.visibility</p:attrName>
                                        </p:attrNameLst>
                                      </p:cBhvr>
                                      <p:to>
                                        <p:strVal val="visible"/>
                                      </p:to>
                                    </p:set>
                                    <p:animEffect transition="in" filter="checkerboard(across)">
                                      <p:cBhvr additive="repl">
                                        <p:cTn id="27" dur="500"/>
                                        <p:tgtEl>
                                          <p:spTgt spid="9233"/>
                                        </p:tgtEl>
                                      </p:cBhvr>
                                    </p:animEffect>
                                  </p:childTnLst>
                                </p:cTn>
                              </p:par>
                              <p:par>
                                <p:cTn id="28" presetID="5" presetClass="entr" presetSubtype="10" fill="hold" nodeType="withEffect">
                                  <p:stCondLst>
                                    <p:cond delay="0"/>
                                  </p:stCondLst>
                                  <p:childTnLst>
                                    <p:set>
                                      <p:cBhvr additive="repl">
                                        <p:cTn id="29" dur="1" fill="hold">
                                          <p:stCondLst>
                                            <p:cond delay="0"/>
                                          </p:stCondLst>
                                        </p:cTn>
                                        <p:tgtEl>
                                          <p:spTgt spid="9234"/>
                                        </p:tgtEl>
                                        <p:attrNameLst>
                                          <p:attrName>style.visibility</p:attrName>
                                        </p:attrNameLst>
                                      </p:cBhvr>
                                      <p:to>
                                        <p:strVal val="visible"/>
                                      </p:to>
                                    </p:set>
                                    <p:animEffect transition="in" filter="checkerboard(across)">
                                      <p:cBhvr additive="repl">
                                        <p:cTn id="30" dur="500"/>
                                        <p:tgtEl>
                                          <p:spTgt spid="9234"/>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6" fill="hold" nodeType="clickEffect">
                                  <p:stCondLst>
                                    <p:cond delay="0"/>
                                  </p:stCondLst>
                                  <p:childTnLst>
                                    <p:set>
                                      <p:cBhvr additive="repl">
                                        <p:cTn id="34" dur="1" fill="hold">
                                          <p:stCondLst>
                                            <p:cond delay="0"/>
                                          </p:stCondLst>
                                        </p:cTn>
                                        <p:tgtEl>
                                          <p:spTgt spid="9235"/>
                                        </p:tgtEl>
                                        <p:attrNameLst>
                                          <p:attrName>style.visibility</p:attrName>
                                        </p:attrNameLst>
                                      </p:cBhvr>
                                      <p:to>
                                        <p:strVal val="visible"/>
                                      </p:to>
                                    </p:set>
                                    <p:animEffect transition="in" filter="strips(downRight)">
                                      <p:cBhvr additive="repl">
                                        <p:cTn id="35" dur="500"/>
                                        <p:tgtEl>
                                          <p:spTgt spid="9235"/>
                                        </p:tgtEl>
                                      </p:cBhvr>
                                    </p:animEffect>
                                  </p:childTnLst>
                                </p:cTn>
                              </p:par>
                              <p:par>
                                <p:cTn id="36" presetID="18" presetClass="entr" presetSubtype="6" fill="hold" nodeType="withEffect">
                                  <p:stCondLst>
                                    <p:cond delay="0"/>
                                  </p:stCondLst>
                                  <p:childTnLst>
                                    <p:set>
                                      <p:cBhvr additive="repl">
                                        <p:cTn id="37" dur="1" fill="hold">
                                          <p:stCondLst>
                                            <p:cond delay="0"/>
                                          </p:stCondLst>
                                        </p:cTn>
                                        <p:tgtEl>
                                          <p:spTgt spid="9236"/>
                                        </p:tgtEl>
                                        <p:attrNameLst>
                                          <p:attrName>style.visibility</p:attrName>
                                        </p:attrNameLst>
                                      </p:cBhvr>
                                      <p:to>
                                        <p:strVal val="visible"/>
                                      </p:to>
                                    </p:set>
                                    <p:animEffect transition="in" filter="strips(downRight)">
                                      <p:cBhvr additive="repl">
                                        <p:cTn id="38" dur="500"/>
                                        <p:tgtEl>
                                          <p:spTgt spid="9236"/>
                                        </p:tgtEl>
                                      </p:cBhvr>
                                    </p:animEffect>
                                  </p:childTnLst>
                                </p:cTn>
                              </p:par>
                              <p:par>
                                <p:cTn id="39" presetID="18" presetClass="entr" presetSubtype="6" fill="hold" nodeType="withEffect">
                                  <p:stCondLst>
                                    <p:cond delay="0"/>
                                  </p:stCondLst>
                                  <p:childTnLst>
                                    <p:set>
                                      <p:cBhvr additive="repl">
                                        <p:cTn id="40" dur="1" fill="hold">
                                          <p:stCondLst>
                                            <p:cond delay="0"/>
                                          </p:stCondLst>
                                        </p:cTn>
                                        <p:tgtEl>
                                          <p:spTgt spid="9237"/>
                                        </p:tgtEl>
                                        <p:attrNameLst>
                                          <p:attrName>style.visibility</p:attrName>
                                        </p:attrNameLst>
                                      </p:cBhvr>
                                      <p:to>
                                        <p:strVal val="visible"/>
                                      </p:to>
                                    </p:set>
                                    <p:animEffect transition="in" filter="strips(downRight)">
                                      <p:cBhvr additive="repl">
                                        <p:cTn id="41" dur="500"/>
                                        <p:tgtEl>
                                          <p:spTgt spid="92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7643813" y="4357688"/>
            <a:ext cx="1285875"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Canal de control</a:t>
            </a:r>
          </a:p>
        </p:txBody>
      </p:sp>
      <p:pic>
        <p:nvPicPr>
          <p:cNvPr id="10242" name="Picture 2"/>
          <p:cNvPicPr>
            <a:picLocks noChangeAspect="1" noChangeArrowheads="1"/>
          </p:cNvPicPr>
          <p:nvPr/>
        </p:nvPicPr>
        <p:blipFill>
          <a:blip r:embed="rId3" cstate="print"/>
          <a:srcRect/>
          <a:stretch>
            <a:fillRect/>
          </a:stretch>
        </p:blipFill>
        <p:spPr bwMode="auto">
          <a:xfrm>
            <a:off x="571500" y="2286000"/>
            <a:ext cx="785813" cy="1009650"/>
          </a:xfrm>
          <a:prstGeom prst="rect">
            <a:avLst/>
          </a:prstGeom>
          <a:noFill/>
          <a:ln w="9525">
            <a:noFill/>
            <a:round/>
            <a:headEnd/>
            <a:tailEnd/>
          </a:ln>
          <a:effectLst/>
        </p:spPr>
      </p:pic>
      <p:sp>
        <p:nvSpPr>
          <p:cNvPr id="10243" name="Rectangle 3">
            <a:hlinkClick r:id="rId4"/>
          </p:cNvPr>
          <p:cNvSpPr>
            <a:spLocks noChangeArrowheads="1"/>
          </p:cNvSpPr>
          <p:nvPr/>
        </p:nvSpPr>
        <p:spPr bwMode="auto">
          <a:xfrm>
            <a:off x="4067175" y="-365125"/>
            <a:ext cx="962025" cy="771525"/>
          </a:xfrm>
          <a:prstGeom prst="rect">
            <a:avLst/>
          </a:prstGeom>
          <a:noFill/>
          <a:ln w="9525">
            <a:noFill/>
            <a:round/>
            <a:headEnd/>
            <a:tailEnd/>
          </a:ln>
          <a:effectLst/>
        </p:spPr>
        <p:txBody>
          <a:bodyPr wrap="none" anchor="ctr"/>
          <a:lstStyle/>
          <a:p>
            <a:endParaRPr lang="es-MX"/>
          </a:p>
        </p:txBody>
      </p:sp>
      <p:sp>
        <p:nvSpPr>
          <p:cNvPr id="10244" name="Rectangle 4">
            <a:hlinkClick r:id="rId4"/>
          </p:cNvPr>
          <p:cNvSpPr>
            <a:spLocks noChangeArrowheads="1"/>
          </p:cNvSpPr>
          <p:nvPr/>
        </p:nvSpPr>
        <p:spPr bwMode="auto">
          <a:xfrm>
            <a:off x="4067175" y="-365125"/>
            <a:ext cx="962025" cy="771525"/>
          </a:xfrm>
          <a:prstGeom prst="rect">
            <a:avLst/>
          </a:prstGeom>
          <a:noFill/>
          <a:ln w="9525">
            <a:noFill/>
            <a:round/>
            <a:headEnd/>
            <a:tailEnd/>
          </a:ln>
          <a:effectLst/>
        </p:spPr>
        <p:txBody>
          <a:bodyPr wrap="none" anchor="ctr"/>
          <a:lstStyle/>
          <a:p>
            <a:endParaRPr lang="es-MX"/>
          </a:p>
        </p:txBody>
      </p:sp>
      <p:pic>
        <p:nvPicPr>
          <p:cNvPr id="10245" name="Picture 5"/>
          <p:cNvPicPr>
            <a:picLocks noChangeAspect="1" noChangeArrowheads="1"/>
          </p:cNvPicPr>
          <p:nvPr/>
        </p:nvPicPr>
        <p:blipFill>
          <a:blip r:embed="rId5" cstate="print"/>
          <a:srcRect/>
          <a:stretch>
            <a:fillRect/>
          </a:stretch>
        </p:blipFill>
        <p:spPr bwMode="auto">
          <a:xfrm>
            <a:off x="7643813" y="3071813"/>
            <a:ext cx="1079500" cy="500062"/>
          </a:xfrm>
          <a:prstGeom prst="rect">
            <a:avLst/>
          </a:prstGeom>
          <a:noFill/>
          <a:ln w="9525">
            <a:noFill/>
            <a:round/>
            <a:headEnd/>
            <a:tailEnd/>
          </a:ln>
          <a:effectLst/>
        </p:spPr>
      </p:pic>
      <p:sp>
        <p:nvSpPr>
          <p:cNvPr id="10246" name="Oval 6"/>
          <p:cNvSpPr>
            <a:spLocks noChangeArrowheads="1"/>
          </p:cNvSpPr>
          <p:nvPr/>
        </p:nvSpPr>
        <p:spPr bwMode="auto">
          <a:xfrm>
            <a:off x="714375" y="2000250"/>
            <a:ext cx="214313" cy="214313"/>
          </a:xfrm>
          <a:prstGeom prst="ellipse">
            <a:avLst/>
          </a:prstGeom>
          <a:noFill/>
          <a:ln w="9525">
            <a:noFill/>
            <a:round/>
            <a:headEnd/>
            <a:tailEnd/>
          </a:ln>
          <a:effectLst/>
        </p:spPr>
        <p:txBody>
          <a:bodyPr wrap="none" anchor="ctr"/>
          <a:lstStyle/>
          <a:p>
            <a:endParaRPr lang="es-MX"/>
          </a:p>
        </p:txBody>
      </p:sp>
      <p:pic>
        <p:nvPicPr>
          <p:cNvPr id="10247" name="Picture 7"/>
          <p:cNvPicPr>
            <a:picLocks noChangeAspect="1" noChangeArrowheads="1"/>
          </p:cNvPicPr>
          <p:nvPr/>
        </p:nvPicPr>
        <p:blipFill>
          <a:blip r:embed="rId6" cstate="print"/>
          <a:srcRect/>
          <a:stretch>
            <a:fillRect/>
          </a:stretch>
        </p:blipFill>
        <p:spPr bwMode="auto">
          <a:xfrm>
            <a:off x="7786688" y="2357438"/>
            <a:ext cx="792162" cy="647700"/>
          </a:xfrm>
          <a:prstGeom prst="rect">
            <a:avLst/>
          </a:prstGeom>
          <a:noFill/>
          <a:ln w="9525">
            <a:noFill/>
            <a:round/>
            <a:headEnd/>
            <a:tailEnd/>
          </a:ln>
          <a:effectLst/>
        </p:spPr>
      </p:pic>
      <p:sp>
        <p:nvSpPr>
          <p:cNvPr id="10248" name="Text Box 8"/>
          <p:cNvSpPr txBox="1">
            <a:spLocks noChangeArrowheads="1"/>
          </p:cNvSpPr>
          <p:nvPr/>
        </p:nvSpPr>
        <p:spPr bwMode="auto">
          <a:xfrm>
            <a:off x="357188" y="1857375"/>
            <a:ext cx="1285875"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Transmisión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Del Manifiesto</a:t>
            </a:r>
          </a:p>
        </p:txBody>
      </p:sp>
      <p:sp>
        <p:nvSpPr>
          <p:cNvPr id="10249" name="Oval 9"/>
          <p:cNvSpPr>
            <a:spLocks noChangeArrowheads="1"/>
          </p:cNvSpPr>
          <p:nvPr/>
        </p:nvSpPr>
        <p:spPr bwMode="auto">
          <a:xfrm>
            <a:off x="571500" y="1714500"/>
            <a:ext cx="1057275" cy="914400"/>
          </a:xfrm>
          <a:prstGeom prst="ellipse">
            <a:avLst/>
          </a:prstGeom>
          <a:noFill/>
          <a:ln w="9525">
            <a:noFill/>
            <a:round/>
            <a:headEnd/>
            <a:tailEnd/>
          </a:ln>
          <a:effectLst/>
        </p:spPr>
        <p:txBody>
          <a:bodyPr wrap="none" anchor="ctr"/>
          <a:lstStyle/>
          <a:p>
            <a:endParaRPr lang="es-MX"/>
          </a:p>
        </p:txBody>
      </p:sp>
      <p:sp>
        <p:nvSpPr>
          <p:cNvPr id="10250" name="Oval 10"/>
          <p:cNvSpPr>
            <a:spLocks noChangeArrowheads="1"/>
          </p:cNvSpPr>
          <p:nvPr/>
        </p:nvSpPr>
        <p:spPr bwMode="auto">
          <a:xfrm>
            <a:off x="214313" y="1857375"/>
            <a:ext cx="287337" cy="287338"/>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1</a:t>
            </a:r>
          </a:p>
        </p:txBody>
      </p:sp>
      <p:sp>
        <p:nvSpPr>
          <p:cNvPr id="10251" name="Oval 11"/>
          <p:cNvSpPr>
            <a:spLocks noChangeArrowheads="1"/>
          </p:cNvSpPr>
          <p:nvPr/>
        </p:nvSpPr>
        <p:spPr bwMode="auto">
          <a:xfrm>
            <a:off x="1785938" y="1857375"/>
            <a:ext cx="287337" cy="287338"/>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2</a:t>
            </a:r>
          </a:p>
        </p:txBody>
      </p:sp>
      <p:sp>
        <p:nvSpPr>
          <p:cNvPr id="10252" name="Oval 12"/>
          <p:cNvSpPr>
            <a:spLocks noChangeArrowheads="1"/>
          </p:cNvSpPr>
          <p:nvPr/>
        </p:nvSpPr>
        <p:spPr bwMode="auto">
          <a:xfrm>
            <a:off x="3571875" y="1928813"/>
            <a:ext cx="287338" cy="287337"/>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3</a:t>
            </a:r>
          </a:p>
        </p:txBody>
      </p:sp>
      <p:sp>
        <p:nvSpPr>
          <p:cNvPr id="10253" name="Text Box 13"/>
          <p:cNvSpPr txBox="1">
            <a:spLocks noChangeArrowheads="1"/>
          </p:cNvSpPr>
          <p:nvPr/>
        </p:nvSpPr>
        <p:spPr bwMode="auto">
          <a:xfrm>
            <a:off x="7643813" y="1928813"/>
            <a:ext cx="1143000"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Pago de derechos</a:t>
            </a:r>
          </a:p>
        </p:txBody>
      </p:sp>
      <p:pic>
        <p:nvPicPr>
          <p:cNvPr id="10254" name="Picture 14"/>
          <p:cNvPicPr>
            <a:picLocks noChangeAspect="1" noChangeArrowheads="1"/>
          </p:cNvPicPr>
          <p:nvPr/>
        </p:nvPicPr>
        <p:blipFill>
          <a:blip r:embed="rId7" cstate="print"/>
          <a:srcRect l="22133" r="21251" b="3099"/>
          <a:stretch>
            <a:fillRect/>
          </a:stretch>
        </p:blipFill>
        <p:spPr bwMode="auto">
          <a:xfrm>
            <a:off x="7858125" y="4786313"/>
            <a:ext cx="722313" cy="928687"/>
          </a:xfrm>
          <a:prstGeom prst="rect">
            <a:avLst/>
          </a:prstGeom>
          <a:noFill/>
          <a:ln w="9525">
            <a:noFill/>
            <a:round/>
            <a:headEnd/>
            <a:tailEnd/>
          </a:ln>
          <a:effectLst/>
        </p:spPr>
      </p:pic>
      <p:sp>
        <p:nvSpPr>
          <p:cNvPr id="10255" name="Rectangle 15">
            <a:hlinkClick r:id="rId8"/>
          </p:cNvPr>
          <p:cNvSpPr>
            <a:spLocks noChangeArrowheads="1"/>
          </p:cNvSpPr>
          <p:nvPr/>
        </p:nvSpPr>
        <p:spPr bwMode="auto">
          <a:xfrm>
            <a:off x="3951288" y="-419100"/>
            <a:ext cx="1143000" cy="876300"/>
          </a:xfrm>
          <a:prstGeom prst="rect">
            <a:avLst/>
          </a:prstGeom>
          <a:noFill/>
          <a:ln w="9525">
            <a:noFill/>
            <a:round/>
            <a:headEnd/>
            <a:tailEnd/>
          </a:ln>
          <a:effectLst/>
        </p:spPr>
        <p:txBody>
          <a:bodyPr wrap="none" anchor="ctr"/>
          <a:lstStyle/>
          <a:p>
            <a:endParaRPr lang="es-MX"/>
          </a:p>
        </p:txBody>
      </p:sp>
      <p:pic>
        <p:nvPicPr>
          <p:cNvPr id="10256" name="Picture 16"/>
          <p:cNvPicPr>
            <a:picLocks noChangeAspect="1" noChangeArrowheads="1"/>
          </p:cNvPicPr>
          <p:nvPr/>
        </p:nvPicPr>
        <p:blipFill>
          <a:blip r:embed="rId9" cstate="print"/>
          <a:srcRect/>
          <a:stretch>
            <a:fillRect/>
          </a:stretch>
        </p:blipFill>
        <p:spPr bwMode="auto">
          <a:xfrm>
            <a:off x="2071688" y="2286000"/>
            <a:ext cx="1214437" cy="1357313"/>
          </a:xfrm>
          <a:prstGeom prst="rect">
            <a:avLst/>
          </a:prstGeom>
          <a:noFill/>
          <a:ln w="9525">
            <a:noFill/>
            <a:round/>
            <a:headEnd/>
            <a:tailEnd/>
          </a:ln>
          <a:effectLst/>
        </p:spPr>
      </p:pic>
      <p:sp>
        <p:nvSpPr>
          <p:cNvPr id="10257" name="Text Box 17"/>
          <p:cNvSpPr txBox="1">
            <a:spLocks noChangeArrowheads="1"/>
          </p:cNvSpPr>
          <p:nvPr/>
        </p:nvSpPr>
        <p:spPr bwMode="auto">
          <a:xfrm>
            <a:off x="2000250" y="1928813"/>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Arribo de nave</a:t>
            </a:r>
          </a:p>
        </p:txBody>
      </p:sp>
      <p:sp>
        <p:nvSpPr>
          <p:cNvPr id="10258" name="Oval 18"/>
          <p:cNvSpPr>
            <a:spLocks noChangeArrowheads="1"/>
          </p:cNvSpPr>
          <p:nvPr/>
        </p:nvSpPr>
        <p:spPr bwMode="auto">
          <a:xfrm>
            <a:off x="5572125" y="1928813"/>
            <a:ext cx="287338" cy="287337"/>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4</a:t>
            </a:r>
          </a:p>
        </p:txBody>
      </p:sp>
      <p:sp>
        <p:nvSpPr>
          <p:cNvPr id="10259" name="AutoShape 19"/>
          <p:cNvSpPr>
            <a:spLocks noChangeArrowheads="1"/>
          </p:cNvSpPr>
          <p:nvPr/>
        </p:nvSpPr>
        <p:spPr bwMode="auto">
          <a:xfrm>
            <a:off x="1928813" y="2786063"/>
            <a:ext cx="357187" cy="214312"/>
          </a:xfrm>
          <a:prstGeom prst="rightArrow">
            <a:avLst>
              <a:gd name="adj1" fmla="val 50000"/>
              <a:gd name="adj2" fmla="val 50000"/>
            </a:avLst>
          </a:prstGeom>
          <a:noFill/>
          <a:ln w="9525">
            <a:noFill/>
            <a:round/>
            <a:headEnd/>
            <a:tailEnd/>
          </a:ln>
          <a:effectLst/>
        </p:spPr>
        <p:txBody>
          <a:bodyPr wrap="none" anchor="ctr"/>
          <a:lstStyle/>
          <a:p>
            <a:endParaRPr lang="es-MX"/>
          </a:p>
        </p:txBody>
      </p:sp>
      <p:sp>
        <p:nvSpPr>
          <p:cNvPr id="10260" name="AutoShape 20"/>
          <p:cNvSpPr>
            <a:spLocks noChangeArrowheads="1"/>
          </p:cNvSpPr>
          <p:nvPr/>
        </p:nvSpPr>
        <p:spPr bwMode="auto">
          <a:xfrm>
            <a:off x="5572125" y="2357438"/>
            <a:ext cx="977900" cy="484187"/>
          </a:xfrm>
          <a:prstGeom prst="rightArrow">
            <a:avLst>
              <a:gd name="adj1" fmla="val 50000"/>
              <a:gd name="adj2" fmla="val 50024"/>
            </a:avLst>
          </a:prstGeom>
          <a:noFill/>
          <a:ln w="9525">
            <a:noFill/>
            <a:round/>
            <a:headEnd/>
            <a:tailEnd/>
          </a:ln>
          <a:effectLst/>
        </p:spPr>
        <p:txBody>
          <a:bodyPr wrap="none" anchor="ctr"/>
          <a:lstStyle/>
          <a:p>
            <a:endParaRPr lang="es-MX"/>
          </a:p>
        </p:txBody>
      </p:sp>
      <p:sp>
        <p:nvSpPr>
          <p:cNvPr id="10261" name="AutoShape 21"/>
          <p:cNvSpPr>
            <a:spLocks noChangeArrowheads="1"/>
          </p:cNvSpPr>
          <p:nvPr/>
        </p:nvSpPr>
        <p:spPr bwMode="auto">
          <a:xfrm>
            <a:off x="1500188" y="2643188"/>
            <a:ext cx="373062" cy="285750"/>
          </a:xfrm>
          <a:prstGeom prst="rightArrow">
            <a:avLst>
              <a:gd name="adj1" fmla="val 50000"/>
              <a:gd name="adj2" fmla="val 61760"/>
            </a:avLst>
          </a:prstGeom>
          <a:solidFill>
            <a:srgbClr val="4F81BD"/>
          </a:solidFill>
          <a:ln w="9360">
            <a:solidFill>
              <a:srgbClr val="000000"/>
            </a:solidFill>
            <a:miter lim="800000"/>
            <a:headEnd/>
            <a:tailEnd/>
          </a:ln>
          <a:effectLst/>
        </p:spPr>
        <p:txBody>
          <a:bodyPr wrap="none" anchor="ctr"/>
          <a:lstStyle/>
          <a:p>
            <a:endParaRPr lang="es-MX"/>
          </a:p>
        </p:txBody>
      </p:sp>
      <p:sp>
        <p:nvSpPr>
          <p:cNvPr id="10262" name="AutoShape 22"/>
          <p:cNvSpPr>
            <a:spLocks noChangeArrowheads="1"/>
          </p:cNvSpPr>
          <p:nvPr/>
        </p:nvSpPr>
        <p:spPr bwMode="auto">
          <a:xfrm>
            <a:off x="5286375" y="2786063"/>
            <a:ext cx="357188" cy="285750"/>
          </a:xfrm>
          <a:prstGeom prst="rightArrow">
            <a:avLst>
              <a:gd name="adj1" fmla="val 50000"/>
              <a:gd name="adj2" fmla="val 61759"/>
            </a:avLst>
          </a:prstGeom>
          <a:solidFill>
            <a:srgbClr val="4F81BD"/>
          </a:solidFill>
          <a:ln w="9360">
            <a:solidFill>
              <a:srgbClr val="000000"/>
            </a:solidFill>
            <a:miter lim="800000"/>
            <a:headEnd/>
            <a:tailEnd/>
          </a:ln>
          <a:effectLst/>
        </p:spPr>
        <p:txBody>
          <a:bodyPr wrap="none" anchor="ctr"/>
          <a:lstStyle/>
          <a:p>
            <a:endParaRPr lang="es-MX"/>
          </a:p>
        </p:txBody>
      </p:sp>
      <p:sp>
        <p:nvSpPr>
          <p:cNvPr id="10263" name="AutoShape 23"/>
          <p:cNvSpPr>
            <a:spLocks noChangeArrowheads="1"/>
          </p:cNvSpPr>
          <p:nvPr/>
        </p:nvSpPr>
        <p:spPr bwMode="auto">
          <a:xfrm>
            <a:off x="3429000" y="2714625"/>
            <a:ext cx="357188" cy="285750"/>
          </a:xfrm>
          <a:prstGeom prst="rightArrow">
            <a:avLst>
              <a:gd name="adj1" fmla="val 50000"/>
              <a:gd name="adj2" fmla="val 61759"/>
            </a:avLst>
          </a:prstGeom>
          <a:solidFill>
            <a:srgbClr val="4F81BD"/>
          </a:solidFill>
          <a:ln w="9360">
            <a:solidFill>
              <a:srgbClr val="000000"/>
            </a:solidFill>
            <a:miter lim="800000"/>
            <a:headEnd/>
            <a:tailEnd/>
          </a:ln>
          <a:effectLst/>
        </p:spPr>
        <p:txBody>
          <a:bodyPr wrap="none" anchor="ctr"/>
          <a:lstStyle/>
          <a:p>
            <a:endParaRPr lang="es-MX"/>
          </a:p>
        </p:txBody>
      </p:sp>
      <p:pic>
        <p:nvPicPr>
          <p:cNvPr id="10264" name="Picture 24"/>
          <p:cNvPicPr>
            <a:picLocks noChangeAspect="1" noChangeArrowheads="1"/>
          </p:cNvPicPr>
          <p:nvPr/>
        </p:nvPicPr>
        <p:blipFill>
          <a:blip r:embed="rId10" cstate="print"/>
          <a:srcRect/>
          <a:stretch>
            <a:fillRect/>
          </a:stretch>
        </p:blipFill>
        <p:spPr bwMode="auto">
          <a:xfrm>
            <a:off x="5857875" y="2428875"/>
            <a:ext cx="1176338" cy="982663"/>
          </a:xfrm>
          <a:prstGeom prst="rect">
            <a:avLst/>
          </a:prstGeom>
          <a:noFill/>
          <a:ln w="9525">
            <a:noFill/>
            <a:round/>
            <a:headEnd/>
            <a:tailEnd/>
          </a:ln>
          <a:effectLst/>
        </p:spPr>
      </p:pic>
      <p:sp>
        <p:nvSpPr>
          <p:cNvPr id="10265" name="Rectangle 25">
            <a:hlinkClick r:id="rId11"/>
          </p:cNvPr>
          <p:cNvSpPr>
            <a:spLocks noChangeArrowheads="1"/>
          </p:cNvSpPr>
          <p:nvPr/>
        </p:nvSpPr>
        <p:spPr bwMode="auto">
          <a:xfrm>
            <a:off x="3916363" y="-419100"/>
            <a:ext cx="1200150" cy="876300"/>
          </a:xfrm>
          <a:prstGeom prst="rect">
            <a:avLst/>
          </a:prstGeom>
          <a:noFill/>
          <a:ln w="9525">
            <a:noFill/>
            <a:round/>
            <a:headEnd/>
            <a:tailEnd/>
          </a:ln>
          <a:effectLst/>
        </p:spPr>
        <p:txBody>
          <a:bodyPr wrap="none" anchor="ctr"/>
          <a:lstStyle/>
          <a:p>
            <a:endParaRPr lang="es-MX"/>
          </a:p>
        </p:txBody>
      </p:sp>
      <p:pic>
        <p:nvPicPr>
          <p:cNvPr id="10266" name="Picture 26"/>
          <p:cNvPicPr>
            <a:picLocks noChangeAspect="1" noChangeArrowheads="1"/>
          </p:cNvPicPr>
          <p:nvPr/>
        </p:nvPicPr>
        <p:blipFill>
          <a:blip r:embed="rId12" cstate="print"/>
          <a:srcRect/>
          <a:stretch>
            <a:fillRect/>
          </a:stretch>
        </p:blipFill>
        <p:spPr bwMode="auto">
          <a:xfrm>
            <a:off x="3929063" y="2357438"/>
            <a:ext cx="1214437" cy="1285875"/>
          </a:xfrm>
          <a:prstGeom prst="rect">
            <a:avLst/>
          </a:prstGeom>
          <a:noFill/>
          <a:ln w="9525">
            <a:noFill/>
            <a:round/>
            <a:headEnd/>
            <a:tailEnd/>
          </a:ln>
          <a:effectLst/>
        </p:spPr>
      </p:pic>
      <p:sp>
        <p:nvSpPr>
          <p:cNvPr id="10267" name="AutoShape 27"/>
          <p:cNvSpPr>
            <a:spLocks noChangeArrowheads="1"/>
          </p:cNvSpPr>
          <p:nvPr/>
        </p:nvSpPr>
        <p:spPr bwMode="auto">
          <a:xfrm rot="10800000">
            <a:off x="7216775" y="5645150"/>
            <a:ext cx="642938" cy="285750"/>
          </a:xfrm>
          <a:prstGeom prst="rightArrow">
            <a:avLst>
              <a:gd name="adj1" fmla="val 50000"/>
              <a:gd name="adj2" fmla="val 37260"/>
            </a:avLst>
          </a:prstGeom>
          <a:solidFill>
            <a:srgbClr val="92D050"/>
          </a:solidFill>
          <a:ln w="9360">
            <a:solidFill>
              <a:srgbClr val="00B050"/>
            </a:solidFill>
            <a:miter lim="800000"/>
            <a:headEnd/>
            <a:tailEnd/>
          </a:ln>
          <a:effectLst/>
        </p:spPr>
        <p:txBody>
          <a:bodyPr rot="10800000" wrap="none" anchor="ctr"/>
          <a:lstStyle/>
          <a:p>
            <a:endParaRPr lang="es-MX"/>
          </a:p>
        </p:txBody>
      </p:sp>
      <p:sp>
        <p:nvSpPr>
          <p:cNvPr id="10268" name="Text Box 28"/>
          <p:cNvSpPr txBox="1">
            <a:spLocks noChangeArrowheads="1"/>
          </p:cNvSpPr>
          <p:nvPr/>
        </p:nvSpPr>
        <p:spPr bwMode="auto">
          <a:xfrm>
            <a:off x="5357813" y="5715000"/>
            <a:ext cx="1785937" cy="246063"/>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1000" b="1">
                <a:solidFill>
                  <a:srgbClr val="000000"/>
                </a:solidFill>
                <a:latin typeface="Verdana" pitchFamily="32" charset="0"/>
              </a:rPr>
              <a:t>Libre disponibilidad</a:t>
            </a:r>
          </a:p>
        </p:txBody>
      </p:sp>
      <p:pic>
        <p:nvPicPr>
          <p:cNvPr id="10269" name="Picture 29"/>
          <p:cNvPicPr>
            <a:picLocks noChangeAspect="1" noChangeArrowheads="1"/>
          </p:cNvPicPr>
          <p:nvPr/>
        </p:nvPicPr>
        <p:blipFill>
          <a:blip r:embed="rId13" cstate="print"/>
          <a:srcRect/>
          <a:stretch>
            <a:fillRect/>
          </a:stretch>
        </p:blipFill>
        <p:spPr bwMode="auto">
          <a:xfrm>
            <a:off x="2857500" y="4357688"/>
            <a:ext cx="1143000" cy="1143000"/>
          </a:xfrm>
          <a:prstGeom prst="rect">
            <a:avLst/>
          </a:prstGeom>
          <a:noFill/>
          <a:ln w="9525">
            <a:noFill/>
            <a:round/>
            <a:headEnd/>
            <a:tailEnd/>
          </a:ln>
          <a:effectLst/>
        </p:spPr>
      </p:pic>
      <p:sp>
        <p:nvSpPr>
          <p:cNvPr id="10270" name="Text Box 30"/>
          <p:cNvSpPr txBox="1">
            <a:spLocks noChangeArrowheads="1"/>
          </p:cNvSpPr>
          <p:nvPr/>
        </p:nvSpPr>
        <p:spPr bwMode="auto">
          <a:xfrm>
            <a:off x="4572000" y="5072063"/>
            <a:ext cx="1785938"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MX" sz="900" b="1">
              <a:solidFill>
                <a:srgbClr val="000000"/>
              </a:solidFill>
              <a:latin typeface="Verdana" pitchFamily="32" charset="0"/>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000000"/>
                </a:solidFill>
                <a:latin typeface="Verdana" pitchFamily="32" charset="0"/>
              </a:rPr>
              <a:t>Revisión Documentaria</a:t>
            </a:r>
          </a:p>
        </p:txBody>
      </p:sp>
      <p:sp>
        <p:nvSpPr>
          <p:cNvPr id="10271" name="Line 31"/>
          <p:cNvSpPr>
            <a:spLocks noChangeShapeType="1"/>
          </p:cNvSpPr>
          <p:nvPr/>
        </p:nvSpPr>
        <p:spPr bwMode="auto">
          <a:xfrm>
            <a:off x="571500" y="1500188"/>
            <a:ext cx="8286750" cy="1587"/>
          </a:xfrm>
          <a:prstGeom prst="line">
            <a:avLst/>
          </a:prstGeom>
          <a:noFill/>
          <a:ln w="38160">
            <a:solidFill>
              <a:srgbClr val="000000"/>
            </a:solidFill>
            <a:miter lim="800000"/>
            <a:headEnd/>
            <a:tailEnd/>
          </a:ln>
          <a:effectLst/>
        </p:spPr>
        <p:txBody>
          <a:bodyPr/>
          <a:lstStyle/>
          <a:p>
            <a:endParaRPr lang="es-MX"/>
          </a:p>
        </p:txBody>
      </p:sp>
      <p:sp>
        <p:nvSpPr>
          <p:cNvPr id="10272" name="Text Box 32"/>
          <p:cNvSpPr txBox="1">
            <a:spLocks noChangeArrowheads="1"/>
          </p:cNvSpPr>
          <p:nvPr/>
        </p:nvSpPr>
        <p:spPr bwMode="auto">
          <a:xfrm>
            <a:off x="5857875" y="1928813"/>
            <a:ext cx="1214438"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Transmisión de la DUA</a:t>
            </a:r>
          </a:p>
        </p:txBody>
      </p:sp>
      <p:sp>
        <p:nvSpPr>
          <p:cNvPr id="10273" name="Oval 33"/>
          <p:cNvSpPr>
            <a:spLocks noChangeArrowheads="1"/>
          </p:cNvSpPr>
          <p:nvPr/>
        </p:nvSpPr>
        <p:spPr bwMode="auto">
          <a:xfrm>
            <a:off x="7500938" y="2000250"/>
            <a:ext cx="287337" cy="287338"/>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5</a:t>
            </a:r>
          </a:p>
        </p:txBody>
      </p:sp>
      <p:sp>
        <p:nvSpPr>
          <p:cNvPr id="10274" name="AutoShape 34"/>
          <p:cNvSpPr>
            <a:spLocks noChangeArrowheads="1"/>
          </p:cNvSpPr>
          <p:nvPr/>
        </p:nvSpPr>
        <p:spPr bwMode="auto">
          <a:xfrm>
            <a:off x="2214563" y="785813"/>
            <a:ext cx="4714875" cy="357187"/>
          </a:xfrm>
          <a:prstGeom prst="roundRect">
            <a:avLst>
              <a:gd name="adj" fmla="val 16667"/>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600" b="1">
                <a:solidFill>
                  <a:srgbClr val="FFFFFF"/>
                </a:solidFill>
                <a:latin typeface="Calibri" pitchFamily="34" charset="0"/>
              </a:rPr>
              <a:t>Proceso de excepcional </a:t>
            </a:r>
          </a:p>
        </p:txBody>
      </p:sp>
      <p:sp>
        <p:nvSpPr>
          <p:cNvPr id="10275" name="Text Box 35"/>
          <p:cNvSpPr txBox="1">
            <a:spLocks noChangeArrowheads="1"/>
          </p:cNvSpPr>
          <p:nvPr/>
        </p:nvSpPr>
        <p:spPr bwMode="auto">
          <a:xfrm>
            <a:off x="3857625" y="2000250"/>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Descarga y tarja</a:t>
            </a:r>
          </a:p>
        </p:txBody>
      </p:sp>
      <p:sp>
        <p:nvSpPr>
          <p:cNvPr id="10276" name="AutoShape 36"/>
          <p:cNvSpPr>
            <a:spLocks noChangeArrowheads="1"/>
          </p:cNvSpPr>
          <p:nvPr/>
        </p:nvSpPr>
        <p:spPr bwMode="auto">
          <a:xfrm>
            <a:off x="7143750" y="2786063"/>
            <a:ext cx="357188" cy="285750"/>
          </a:xfrm>
          <a:prstGeom prst="rightArrow">
            <a:avLst>
              <a:gd name="adj1" fmla="val 50000"/>
              <a:gd name="adj2" fmla="val 61759"/>
            </a:avLst>
          </a:prstGeom>
          <a:solidFill>
            <a:srgbClr val="4F81BD"/>
          </a:solidFill>
          <a:ln w="9360">
            <a:solidFill>
              <a:srgbClr val="000000"/>
            </a:solidFill>
            <a:miter lim="800000"/>
            <a:headEnd/>
            <a:tailEnd/>
          </a:ln>
          <a:effectLst/>
        </p:spPr>
        <p:txBody>
          <a:bodyPr wrap="none" anchor="ctr"/>
          <a:lstStyle/>
          <a:p>
            <a:endParaRPr lang="es-MX"/>
          </a:p>
        </p:txBody>
      </p:sp>
      <p:sp>
        <p:nvSpPr>
          <p:cNvPr id="10277" name="AutoShape 37"/>
          <p:cNvSpPr>
            <a:spLocks noChangeArrowheads="1"/>
          </p:cNvSpPr>
          <p:nvPr/>
        </p:nvSpPr>
        <p:spPr bwMode="auto">
          <a:xfrm>
            <a:off x="8001000" y="3714750"/>
            <a:ext cx="357188" cy="500063"/>
          </a:xfrm>
          <a:prstGeom prst="downArrow">
            <a:avLst>
              <a:gd name="adj1" fmla="val 50000"/>
              <a:gd name="adj2" fmla="val 49998"/>
            </a:avLst>
          </a:prstGeom>
          <a:solidFill>
            <a:srgbClr val="4F81BD"/>
          </a:solidFill>
          <a:ln w="25560">
            <a:solidFill>
              <a:srgbClr val="385D8A"/>
            </a:solidFill>
            <a:miter lim="800000"/>
            <a:headEnd/>
            <a:tailEnd/>
          </a:ln>
          <a:effectLst/>
        </p:spPr>
        <p:txBody>
          <a:bodyPr wrap="none" anchor="ctr"/>
          <a:lstStyle/>
          <a:p>
            <a:endParaRPr lang="es-MX"/>
          </a:p>
        </p:txBody>
      </p:sp>
      <p:sp>
        <p:nvSpPr>
          <p:cNvPr id="10278" name="AutoShape 38"/>
          <p:cNvSpPr>
            <a:spLocks noChangeArrowheads="1"/>
          </p:cNvSpPr>
          <p:nvPr/>
        </p:nvSpPr>
        <p:spPr bwMode="auto">
          <a:xfrm rot="5400000">
            <a:off x="5716588" y="3144837"/>
            <a:ext cx="285750" cy="3286125"/>
          </a:xfrm>
          <a:prstGeom prst="downArrow">
            <a:avLst>
              <a:gd name="adj1" fmla="val 50000"/>
              <a:gd name="adj2" fmla="val 49993"/>
            </a:avLst>
          </a:prstGeom>
          <a:solidFill>
            <a:srgbClr val="FF0000"/>
          </a:solidFill>
          <a:ln w="25560">
            <a:solidFill>
              <a:srgbClr val="FF0000"/>
            </a:solidFill>
            <a:miter lim="800000"/>
            <a:headEnd/>
            <a:tailEnd/>
          </a:ln>
          <a:effectLst/>
        </p:spPr>
        <p:txBody>
          <a:bodyPr wrap="none" anchor="ctr"/>
          <a:lstStyle/>
          <a:p>
            <a:endParaRPr lang="es-MX"/>
          </a:p>
        </p:txBody>
      </p:sp>
      <p:sp>
        <p:nvSpPr>
          <p:cNvPr id="10279" name="AutoShape 39"/>
          <p:cNvSpPr>
            <a:spLocks noChangeArrowheads="1"/>
          </p:cNvSpPr>
          <p:nvPr/>
        </p:nvSpPr>
        <p:spPr bwMode="auto">
          <a:xfrm rot="5400000">
            <a:off x="6873082" y="4561681"/>
            <a:ext cx="285750" cy="1452563"/>
          </a:xfrm>
          <a:prstGeom prst="downArrow">
            <a:avLst>
              <a:gd name="adj1" fmla="val 50000"/>
              <a:gd name="adj2" fmla="val 50010"/>
            </a:avLst>
          </a:prstGeom>
          <a:solidFill>
            <a:srgbClr val="FFC000"/>
          </a:solidFill>
          <a:ln w="25560">
            <a:solidFill>
              <a:srgbClr val="FFC000"/>
            </a:solidFill>
            <a:miter lim="800000"/>
            <a:headEnd/>
            <a:tailEnd/>
          </a:ln>
          <a:effectLst/>
        </p:spPr>
        <p:txBody>
          <a:bodyPr wrap="none" anchor="ctr"/>
          <a:lstStyle/>
          <a:p>
            <a:endParaRPr lang="es-MX"/>
          </a:p>
        </p:txBody>
      </p:sp>
      <p:sp>
        <p:nvSpPr>
          <p:cNvPr id="10280" name="Text Box 40"/>
          <p:cNvSpPr txBox="1">
            <a:spLocks noChangeArrowheads="1"/>
          </p:cNvSpPr>
          <p:nvPr/>
        </p:nvSpPr>
        <p:spPr bwMode="auto">
          <a:xfrm>
            <a:off x="4214813" y="4357688"/>
            <a:ext cx="1714500"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000000"/>
                </a:solidFill>
                <a:latin typeface="Verdana" pitchFamily="32" charset="0"/>
              </a:rPr>
              <a:t>Reconocimiento físico</a:t>
            </a:r>
          </a:p>
        </p:txBody>
      </p:sp>
      <p:sp>
        <p:nvSpPr>
          <p:cNvPr id="10281" name="Oval 41"/>
          <p:cNvSpPr>
            <a:spLocks noChangeArrowheads="1"/>
          </p:cNvSpPr>
          <p:nvPr/>
        </p:nvSpPr>
        <p:spPr bwMode="auto">
          <a:xfrm>
            <a:off x="7429500" y="4286250"/>
            <a:ext cx="287338" cy="287338"/>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6</a:t>
            </a:r>
          </a:p>
        </p:txBody>
      </p:sp>
      <p:sp>
        <p:nvSpPr>
          <p:cNvPr id="10282" name="Oval 42"/>
          <p:cNvSpPr>
            <a:spLocks noChangeArrowheads="1"/>
          </p:cNvSpPr>
          <p:nvPr/>
        </p:nvSpPr>
        <p:spPr bwMode="auto">
          <a:xfrm>
            <a:off x="2357438" y="4071938"/>
            <a:ext cx="287337" cy="287337"/>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7</a:t>
            </a:r>
          </a:p>
        </p:txBody>
      </p:sp>
      <p:sp>
        <p:nvSpPr>
          <p:cNvPr id="10283" name="Text Box 43"/>
          <p:cNvSpPr txBox="1">
            <a:spLocks noChangeArrowheads="1"/>
          </p:cNvSpPr>
          <p:nvPr/>
        </p:nvSpPr>
        <p:spPr bwMode="auto">
          <a:xfrm>
            <a:off x="2643188" y="4071938"/>
            <a:ext cx="1714500"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Reconocimiento Físico</a:t>
            </a:r>
          </a:p>
        </p:txBody>
      </p:sp>
      <p:sp>
        <p:nvSpPr>
          <p:cNvPr id="10284" name="Line 44"/>
          <p:cNvSpPr>
            <a:spLocks noChangeShapeType="1"/>
          </p:cNvSpPr>
          <p:nvPr/>
        </p:nvSpPr>
        <p:spPr bwMode="auto">
          <a:xfrm>
            <a:off x="8858250" y="1500188"/>
            <a:ext cx="1588" cy="5000625"/>
          </a:xfrm>
          <a:prstGeom prst="line">
            <a:avLst/>
          </a:prstGeom>
          <a:noFill/>
          <a:ln w="28440">
            <a:solidFill>
              <a:srgbClr val="000000"/>
            </a:solidFill>
            <a:miter lim="800000"/>
            <a:headEnd/>
            <a:tailEnd/>
          </a:ln>
          <a:effectLst/>
        </p:spPr>
        <p:txBody>
          <a:bodyPr/>
          <a:lstStyle/>
          <a:p>
            <a:endParaRPr lang="es-MX"/>
          </a:p>
        </p:txBody>
      </p:sp>
      <p:cxnSp>
        <p:nvCxnSpPr>
          <p:cNvPr id="10285" name="AutoShape 45"/>
          <p:cNvCxnSpPr>
            <a:cxnSpLocks noChangeShapeType="1"/>
          </p:cNvCxnSpPr>
          <p:nvPr/>
        </p:nvCxnSpPr>
        <p:spPr bwMode="auto">
          <a:xfrm flipH="1" flipV="1">
            <a:off x="-1714500" y="6500813"/>
            <a:ext cx="5286375" cy="1587"/>
          </a:xfrm>
          <a:prstGeom prst="straightConnector1">
            <a:avLst/>
          </a:prstGeom>
          <a:noFill/>
          <a:ln w="28440">
            <a:solidFill>
              <a:srgbClr val="000000"/>
            </a:solidFill>
            <a:miter lim="800000"/>
            <a:headEnd/>
            <a:tailEnd type="triangle" w="med" len="med"/>
          </a:ln>
          <a:effectLst/>
        </p:spPr>
      </p:cxnSp>
      <p:sp>
        <p:nvSpPr>
          <p:cNvPr id="10286" name="Line 46"/>
          <p:cNvSpPr>
            <a:spLocks noChangeShapeType="1"/>
          </p:cNvSpPr>
          <p:nvPr/>
        </p:nvSpPr>
        <p:spPr bwMode="auto">
          <a:xfrm>
            <a:off x="4572000" y="1285875"/>
            <a:ext cx="1588" cy="428625"/>
          </a:xfrm>
          <a:prstGeom prst="line">
            <a:avLst/>
          </a:prstGeom>
          <a:noFill/>
          <a:ln w="9360">
            <a:solidFill>
              <a:srgbClr val="FF0000"/>
            </a:solidFill>
            <a:miter lim="800000"/>
            <a:headEnd/>
            <a:tailEnd/>
          </a:ln>
          <a:effectLst/>
        </p:spPr>
        <p:txBody>
          <a:bodyPr/>
          <a:lstStyle/>
          <a:p>
            <a:endParaRPr lang="es-MX"/>
          </a:p>
        </p:txBody>
      </p:sp>
      <p:sp>
        <p:nvSpPr>
          <p:cNvPr id="10287" name="Line 47"/>
          <p:cNvSpPr>
            <a:spLocks noChangeShapeType="1"/>
          </p:cNvSpPr>
          <p:nvPr/>
        </p:nvSpPr>
        <p:spPr bwMode="auto">
          <a:xfrm>
            <a:off x="2714625" y="1285875"/>
            <a:ext cx="1588" cy="428625"/>
          </a:xfrm>
          <a:prstGeom prst="line">
            <a:avLst/>
          </a:prstGeom>
          <a:noFill/>
          <a:ln w="9360">
            <a:solidFill>
              <a:srgbClr val="FF0000"/>
            </a:solidFill>
            <a:miter lim="800000"/>
            <a:headEnd/>
            <a:tailEnd/>
          </a:ln>
          <a:effectLst/>
        </p:spPr>
        <p:txBody>
          <a:bodyPr/>
          <a:lstStyle/>
          <a:p>
            <a:endParaRPr lang="es-MX"/>
          </a:p>
        </p:txBody>
      </p:sp>
      <p:sp>
        <p:nvSpPr>
          <p:cNvPr id="10288" name="Text Box 48"/>
          <p:cNvSpPr txBox="1">
            <a:spLocks noChangeArrowheads="1"/>
          </p:cNvSpPr>
          <p:nvPr/>
        </p:nvSpPr>
        <p:spPr bwMode="auto">
          <a:xfrm>
            <a:off x="3071813" y="1214438"/>
            <a:ext cx="1428750"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2 días </a:t>
            </a:r>
          </a:p>
        </p:txBody>
      </p:sp>
      <p:sp>
        <p:nvSpPr>
          <p:cNvPr id="10289" name="Line 49"/>
          <p:cNvSpPr>
            <a:spLocks noChangeShapeType="1"/>
          </p:cNvSpPr>
          <p:nvPr/>
        </p:nvSpPr>
        <p:spPr bwMode="auto">
          <a:xfrm>
            <a:off x="6500813" y="1214438"/>
            <a:ext cx="1587" cy="428625"/>
          </a:xfrm>
          <a:prstGeom prst="line">
            <a:avLst/>
          </a:prstGeom>
          <a:noFill/>
          <a:ln w="9360">
            <a:solidFill>
              <a:srgbClr val="FF0000"/>
            </a:solidFill>
            <a:miter lim="800000"/>
            <a:headEnd/>
            <a:tailEnd/>
          </a:ln>
          <a:effectLst/>
        </p:spPr>
        <p:txBody>
          <a:bodyPr/>
          <a:lstStyle/>
          <a:p>
            <a:endParaRPr lang="es-MX"/>
          </a:p>
        </p:txBody>
      </p:sp>
      <p:sp>
        <p:nvSpPr>
          <p:cNvPr id="10290" name="Text Box 50"/>
          <p:cNvSpPr txBox="1">
            <a:spLocks noChangeArrowheads="1"/>
          </p:cNvSpPr>
          <p:nvPr/>
        </p:nvSpPr>
        <p:spPr bwMode="auto">
          <a:xfrm>
            <a:off x="5000625" y="1214438"/>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3 días </a:t>
            </a:r>
          </a:p>
        </p:txBody>
      </p:sp>
      <p:sp>
        <p:nvSpPr>
          <p:cNvPr id="10291" name="Line 51"/>
          <p:cNvSpPr>
            <a:spLocks noChangeShapeType="1"/>
          </p:cNvSpPr>
          <p:nvPr/>
        </p:nvSpPr>
        <p:spPr bwMode="auto">
          <a:xfrm>
            <a:off x="8215313" y="1214438"/>
            <a:ext cx="1587" cy="428625"/>
          </a:xfrm>
          <a:prstGeom prst="line">
            <a:avLst/>
          </a:prstGeom>
          <a:noFill/>
          <a:ln w="9360">
            <a:solidFill>
              <a:srgbClr val="FF0000"/>
            </a:solidFill>
            <a:miter lim="800000"/>
            <a:headEnd/>
            <a:tailEnd/>
          </a:ln>
          <a:effectLst/>
        </p:spPr>
        <p:txBody>
          <a:bodyPr/>
          <a:lstStyle/>
          <a:p>
            <a:endParaRPr lang="es-MX"/>
          </a:p>
        </p:txBody>
      </p:sp>
      <p:sp>
        <p:nvSpPr>
          <p:cNvPr id="10292" name="Text Box 52"/>
          <p:cNvSpPr txBox="1">
            <a:spLocks noChangeArrowheads="1"/>
          </p:cNvSpPr>
          <p:nvPr/>
        </p:nvSpPr>
        <p:spPr bwMode="auto">
          <a:xfrm>
            <a:off x="6858000" y="1214438"/>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1 día </a:t>
            </a:r>
          </a:p>
        </p:txBody>
      </p:sp>
      <p:sp>
        <p:nvSpPr>
          <p:cNvPr id="10293" name="Text Box 53"/>
          <p:cNvSpPr txBox="1">
            <a:spLocks noChangeArrowheads="1"/>
          </p:cNvSpPr>
          <p:nvPr/>
        </p:nvSpPr>
        <p:spPr bwMode="auto">
          <a:xfrm>
            <a:off x="6572250" y="6000750"/>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 </a:t>
            </a:r>
          </a:p>
        </p:txBody>
      </p:sp>
      <p:sp>
        <p:nvSpPr>
          <p:cNvPr id="10294" name="Line 54"/>
          <p:cNvSpPr>
            <a:spLocks noChangeShapeType="1"/>
          </p:cNvSpPr>
          <p:nvPr/>
        </p:nvSpPr>
        <p:spPr bwMode="auto">
          <a:xfrm>
            <a:off x="6286500" y="6215063"/>
            <a:ext cx="1588" cy="428625"/>
          </a:xfrm>
          <a:prstGeom prst="line">
            <a:avLst/>
          </a:prstGeom>
          <a:noFill/>
          <a:ln w="9360">
            <a:solidFill>
              <a:srgbClr val="FF0000"/>
            </a:solidFill>
            <a:miter lim="800000"/>
            <a:headEnd/>
            <a:tailEnd/>
          </a:ln>
          <a:effectLst/>
        </p:spPr>
        <p:txBody>
          <a:bodyPr/>
          <a:lstStyle/>
          <a:p>
            <a:endParaRPr lang="es-MX"/>
          </a:p>
        </p:txBody>
      </p:sp>
      <p:sp>
        <p:nvSpPr>
          <p:cNvPr id="10295" name="Text Box 55"/>
          <p:cNvSpPr txBox="1">
            <a:spLocks noChangeArrowheads="1"/>
          </p:cNvSpPr>
          <p:nvPr/>
        </p:nvSpPr>
        <p:spPr bwMode="auto">
          <a:xfrm>
            <a:off x="6000750" y="6143625"/>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1 día </a:t>
            </a:r>
          </a:p>
        </p:txBody>
      </p:sp>
      <p:sp>
        <p:nvSpPr>
          <p:cNvPr id="10296" name="Line 56"/>
          <p:cNvSpPr>
            <a:spLocks noChangeShapeType="1"/>
          </p:cNvSpPr>
          <p:nvPr/>
        </p:nvSpPr>
        <p:spPr bwMode="auto">
          <a:xfrm>
            <a:off x="3929063" y="6215063"/>
            <a:ext cx="1587" cy="428625"/>
          </a:xfrm>
          <a:prstGeom prst="line">
            <a:avLst/>
          </a:prstGeom>
          <a:noFill/>
          <a:ln w="9360">
            <a:solidFill>
              <a:srgbClr val="FF0000"/>
            </a:solidFill>
            <a:miter lim="800000"/>
            <a:headEnd/>
            <a:tailEnd/>
          </a:ln>
          <a:effectLst/>
        </p:spPr>
        <p:txBody>
          <a:bodyPr/>
          <a:lstStyle/>
          <a:p>
            <a:endParaRPr lang="es-MX"/>
          </a:p>
        </p:txBody>
      </p:sp>
      <p:sp>
        <p:nvSpPr>
          <p:cNvPr id="10297" name="Text Box 57"/>
          <p:cNvSpPr txBox="1">
            <a:spLocks noChangeArrowheads="1"/>
          </p:cNvSpPr>
          <p:nvPr/>
        </p:nvSpPr>
        <p:spPr bwMode="auto">
          <a:xfrm>
            <a:off x="4071938" y="6215063"/>
            <a:ext cx="1357312"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2 días </a:t>
            </a:r>
          </a:p>
        </p:txBody>
      </p:sp>
      <p:cxnSp>
        <p:nvCxnSpPr>
          <p:cNvPr id="10298" name="AutoShape 58"/>
          <p:cNvCxnSpPr>
            <a:cxnSpLocks noChangeShapeType="1"/>
          </p:cNvCxnSpPr>
          <p:nvPr/>
        </p:nvCxnSpPr>
        <p:spPr bwMode="auto">
          <a:xfrm>
            <a:off x="3929063" y="5857875"/>
            <a:ext cx="1573212" cy="1588"/>
          </a:xfrm>
          <a:prstGeom prst="straightConnector1">
            <a:avLst/>
          </a:prstGeom>
          <a:noFill/>
          <a:ln w="9360">
            <a:solidFill>
              <a:srgbClr val="000000"/>
            </a:solidFill>
            <a:miter lim="800000"/>
            <a:headEnd/>
            <a:tailEnd type="triangle" w="med" len="med"/>
          </a:ln>
          <a:effectLst/>
        </p:spPr>
      </p:cxnSp>
      <p:sp>
        <p:nvSpPr>
          <p:cNvPr id="10299" name="Line 59"/>
          <p:cNvSpPr>
            <a:spLocks noChangeShapeType="1"/>
          </p:cNvSpPr>
          <p:nvPr/>
        </p:nvSpPr>
        <p:spPr bwMode="auto">
          <a:xfrm flipV="1">
            <a:off x="3929063" y="5570538"/>
            <a:ext cx="1587" cy="288925"/>
          </a:xfrm>
          <a:prstGeom prst="line">
            <a:avLst/>
          </a:prstGeom>
          <a:noFill/>
          <a:ln w="9360">
            <a:solidFill>
              <a:srgbClr val="000000"/>
            </a:solidFill>
            <a:miter lim="800000"/>
            <a:headEnd/>
            <a:tailEnd/>
          </a:ln>
          <a:effectLst/>
        </p:spPr>
        <p:txBody>
          <a:bodyPr/>
          <a:lstStyle/>
          <a:p>
            <a:endParaRPr lang="es-MX"/>
          </a:p>
        </p:txBody>
      </p:sp>
      <p:sp>
        <p:nvSpPr>
          <p:cNvPr id="10300" name="Text Box 60"/>
          <p:cNvSpPr txBox="1">
            <a:spLocks noChangeArrowheads="1"/>
          </p:cNvSpPr>
          <p:nvPr/>
        </p:nvSpPr>
        <p:spPr bwMode="auto">
          <a:xfrm>
            <a:off x="395288" y="4797425"/>
            <a:ext cx="2106612" cy="1554163"/>
          </a:xfrm>
          <a:prstGeom prst="rect">
            <a:avLst/>
          </a:prstGeom>
          <a:solidFill>
            <a:srgbClr val="FFFF99"/>
          </a:solidFill>
          <a:ln w="9360">
            <a:solidFill>
              <a:srgbClr val="003399"/>
            </a:solidFill>
            <a:miter lim="800000"/>
            <a:headEnd/>
            <a:tailEnd/>
          </a:ln>
          <a:effectLst>
            <a:outerShdw dist="17819" dir="2700000" algn="ctr" rotWithShape="0">
              <a:srgbClr val="EEECE1"/>
            </a:outerShdw>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EXCEPCIONAL</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PE" sz="1200">
              <a:solidFill>
                <a:srgbClr val="000066"/>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Promedio :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Verde: 6 días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Naranja: 7 días (sin incidencia)</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Rojo sin Incidencia: 8 días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Rojo con Incidencia: 11 días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929063" y="1428750"/>
            <a:ext cx="785812"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Canal de control</a:t>
            </a:r>
          </a:p>
        </p:txBody>
      </p:sp>
      <p:pic>
        <p:nvPicPr>
          <p:cNvPr id="11266" name="Picture 2"/>
          <p:cNvPicPr>
            <a:picLocks noChangeAspect="1" noChangeArrowheads="1"/>
          </p:cNvPicPr>
          <p:nvPr/>
        </p:nvPicPr>
        <p:blipFill>
          <a:blip r:embed="rId3" cstate="print"/>
          <a:srcRect/>
          <a:stretch>
            <a:fillRect/>
          </a:stretch>
        </p:blipFill>
        <p:spPr bwMode="auto">
          <a:xfrm>
            <a:off x="785813" y="1857375"/>
            <a:ext cx="666750" cy="857250"/>
          </a:xfrm>
          <a:prstGeom prst="rect">
            <a:avLst/>
          </a:prstGeom>
          <a:noFill/>
          <a:ln w="9525">
            <a:noFill/>
            <a:round/>
            <a:headEnd/>
            <a:tailEnd/>
          </a:ln>
          <a:effectLst/>
        </p:spPr>
      </p:pic>
      <p:sp>
        <p:nvSpPr>
          <p:cNvPr id="11267" name="Rectangle 3">
            <a:hlinkClick r:id="rId4"/>
          </p:cNvPr>
          <p:cNvSpPr>
            <a:spLocks noChangeArrowheads="1"/>
          </p:cNvSpPr>
          <p:nvPr/>
        </p:nvSpPr>
        <p:spPr bwMode="auto">
          <a:xfrm>
            <a:off x="4067175" y="-365125"/>
            <a:ext cx="962025" cy="771525"/>
          </a:xfrm>
          <a:prstGeom prst="rect">
            <a:avLst/>
          </a:prstGeom>
          <a:noFill/>
          <a:ln w="9525">
            <a:noFill/>
            <a:round/>
            <a:headEnd/>
            <a:tailEnd/>
          </a:ln>
          <a:effectLst/>
        </p:spPr>
        <p:txBody>
          <a:bodyPr wrap="none" anchor="ctr"/>
          <a:lstStyle/>
          <a:p>
            <a:endParaRPr lang="es-MX"/>
          </a:p>
        </p:txBody>
      </p:sp>
      <p:sp>
        <p:nvSpPr>
          <p:cNvPr id="11268" name="Rectangle 4">
            <a:hlinkClick r:id="rId4"/>
          </p:cNvPr>
          <p:cNvSpPr>
            <a:spLocks noChangeArrowheads="1"/>
          </p:cNvSpPr>
          <p:nvPr/>
        </p:nvSpPr>
        <p:spPr bwMode="auto">
          <a:xfrm>
            <a:off x="4067175" y="-365125"/>
            <a:ext cx="962025" cy="771525"/>
          </a:xfrm>
          <a:prstGeom prst="rect">
            <a:avLst/>
          </a:prstGeom>
          <a:noFill/>
          <a:ln w="9525">
            <a:noFill/>
            <a:round/>
            <a:headEnd/>
            <a:tailEnd/>
          </a:ln>
          <a:effectLst/>
        </p:spPr>
        <p:txBody>
          <a:bodyPr wrap="none" anchor="ctr"/>
          <a:lstStyle/>
          <a:p>
            <a:endParaRPr lang="es-MX"/>
          </a:p>
        </p:txBody>
      </p:sp>
      <p:pic>
        <p:nvPicPr>
          <p:cNvPr id="11269" name="Picture 5"/>
          <p:cNvPicPr>
            <a:picLocks noChangeAspect="1" noChangeArrowheads="1"/>
          </p:cNvPicPr>
          <p:nvPr/>
        </p:nvPicPr>
        <p:blipFill>
          <a:blip r:embed="rId5" cstate="print"/>
          <a:srcRect/>
          <a:stretch>
            <a:fillRect/>
          </a:stretch>
        </p:blipFill>
        <p:spPr bwMode="auto">
          <a:xfrm>
            <a:off x="2071688" y="2714625"/>
            <a:ext cx="1079500" cy="500063"/>
          </a:xfrm>
          <a:prstGeom prst="rect">
            <a:avLst/>
          </a:prstGeom>
          <a:noFill/>
          <a:ln w="9525">
            <a:noFill/>
            <a:round/>
            <a:headEnd/>
            <a:tailEnd/>
          </a:ln>
          <a:effectLst/>
        </p:spPr>
      </p:pic>
      <p:sp>
        <p:nvSpPr>
          <p:cNvPr id="11270" name="Oval 6"/>
          <p:cNvSpPr>
            <a:spLocks noChangeArrowheads="1"/>
          </p:cNvSpPr>
          <p:nvPr/>
        </p:nvSpPr>
        <p:spPr bwMode="auto">
          <a:xfrm>
            <a:off x="714375" y="2000250"/>
            <a:ext cx="214313" cy="214313"/>
          </a:xfrm>
          <a:prstGeom prst="ellipse">
            <a:avLst/>
          </a:prstGeom>
          <a:noFill/>
          <a:ln w="9525">
            <a:noFill/>
            <a:round/>
            <a:headEnd/>
            <a:tailEnd/>
          </a:ln>
          <a:effectLst/>
        </p:spPr>
        <p:txBody>
          <a:bodyPr wrap="none" anchor="ctr"/>
          <a:lstStyle/>
          <a:p>
            <a:endParaRPr lang="es-MX"/>
          </a:p>
        </p:txBody>
      </p:sp>
      <p:pic>
        <p:nvPicPr>
          <p:cNvPr id="11271" name="Picture 7"/>
          <p:cNvPicPr>
            <a:picLocks noChangeAspect="1" noChangeArrowheads="1"/>
          </p:cNvPicPr>
          <p:nvPr/>
        </p:nvPicPr>
        <p:blipFill>
          <a:blip r:embed="rId6" cstate="print"/>
          <a:srcRect/>
          <a:stretch>
            <a:fillRect/>
          </a:stretch>
        </p:blipFill>
        <p:spPr bwMode="auto">
          <a:xfrm>
            <a:off x="2214563" y="1928813"/>
            <a:ext cx="792162" cy="647700"/>
          </a:xfrm>
          <a:prstGeom prst="rect">
            <a:avLst/>
          </a:prstGeom>
          <a:noFill/>
          <a:ln w="9525">
            <a:noFill/>
            <a:round/>
            <a:headEnd/>
            <a:tailEnd/>
          </a:ln>
          <a:effectLst/>
        </p:spPr>
      </p:pic>
      <p:sp>
        <p:nvSpPr>
          <p:cNvPr id="11272" name="Text Box 8"/>
          <p:cNvSpPr txBox="1">
            <a:spLocks noChangeArrowheads="1"/>
          </p:cNvSpPr>
          <p:nvPr/>
        </p:nvSpPr>
        <p:spPr bwMode="auto">
          <a:xfrm>
            <a:off x="571500" y="1428750"/>
            <a:ext cx="1214438"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Transmisión </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de DUA</a:t>
            </a:r>
          </a:p>
        </p:txBody>
      </p:sp>
      <p:sp>
        <p:nvSpPr>
          <p:cNvPr id="11273" name="Oval 9"/>
          <p:cNvSpPr>
            <a:spLocks noChangeArrowheads="1"/>
          </p:cNvSpPr>
          <p:nvPr/>
        </p:nvSpPr>
        <p:spPr bwMode="auto">
          <a:xfrm>
            <a:off x="714375" y="2071688"/>
            <a:ext cx="914400" cy="914400"/>
          </a:xfrm>
          <a:prstGeom prst="ellipse">
            <a:avLst/>
          </a:prstGeom>
          <a:noFill/>
          <a:ln w="9525">
            <a:noFill/>
            <a:round/>
            <a:headEnd/>
            <a:tailEnd/>
          </a:ln>
          <a:effectLst/>
        </p:spPr>
        <p:txBody>
          <a:bodyPr wrap="none" anchor="ctr"/>
          <a:lstStyle/>
          <a:p>
            <a:endParaRPr lang="es-MX"/>
          </a:p>
        </p:txBody>
      </p:sp>
      <p:sp>
        <p:nvSpPr>
          <p:cNvPr id="11274" name="Oval 10"/>
          <p:cNvSpPr>
            <a:spLocks noChangeArrowheads="1"/>
          </p:cNvSpPr>
          <p:nvPr/>
        </p:nvSpPr>
        <p:spPr bwMode="auto">
          <a:xfrm>
            <a:off x="357188" y="1428750"/>
            <a:ext cx="287337" cy="287338"/>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1</a:t>
            </a:r>
          </a:p>
        </p:txBody>
      </p:sp>
      <p:sp>
        <p:nvSpPr>
          <p:cNvPr id="11275" name="Oval 11"/>
          <p:cNvSpPr>
            <a:spLocks noChangeArrowheads="1"/>
          </p:cNvSpPr>
          <p:nvPr/>
        </p:nvSpPr>
        <p:spPr bwMode="auto">
          <a:xfrm>
            <a:off x="1857375" y="1428750"/>
            <a:ext cx="287338" cy="287338"/>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2</a:t>
            </a:r>
          </a:p>
        </p:txBody>
      </p:sp>
      <p:sp>
        <p:nvSpPr>
          <p:cNvPr id="11276" name="Oval 12"/>
          <p:cNvSpPr>
            <a:spLocks noChangeArrowheads="1"/>
          </p:cNvSpPr>
          <p:nvPr/>
        </p:nvSpPr>
        <p:spPr bwMode="auto">
          <a:xfrm>
            <a:off x="3643313" y="1428750"/>
            <a:ext cx="287337" cy="287338"/>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3</a:t>
            </a:r>
          </a:p>
        </p:txBody>
      </p:sp>
      <p:sp>
        <p:nvSpPr>
          <p:cNvPr id="11277" name="Text Box 13"/>
          <p:cNvSpPr txBox="1">
            <a:spLocks noChangeArrowheads="1"/>
          </p:cNvSpPr>
          <p:nvPr/>
        </p:nvSpPr>
        <p:spPr bwMode="auto">
          <a:xfrm>
            <a:off x="1928813" y="1428750"/>
            <a:ext cx="1143000"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Pago de derechos</a:t>
            </a:r>
          </a:p>
        </p:txBody>
      </p:sp>
      <p:pic>
        <p:nvPicPr>
          <p:cNvPr id="11278" name="Picture 14"/>
          <p:cNvPicPr>
            <a:picLocks noChangeAspect="1" noChangeArrowheads="1"/>
          </p:cNvPicPr>
          <p:nvPr/>
        </p:nvPicPr>
        <p:blipFill>
          <a:blip r:embed="rId7" cstate="print"/>
          <a:srcRect l="22133" r="21251" b="3099"/>
          <a:stretch>
            <a:fillRect/>
          </a:stretch>
        </p:blipFill>
        <p:spPr bwMode="auto">
          <a:xfrm>
            <a:off x="4143375" y="1928813"/>
            <a:ext cx="533400" cy="685800"/>
          </a:xfrm>
          <a:prstGeom prst="rect">
            <a:avLst/>
          </a:prstGeom>
          <a:noFill/>
          <a:ln w="9525">
            <a:noFill/>
            <a:round/>
            <a:headEnd/>
            <a:tailEnd/>
          </a:ln>
          <a:effectLst/>
        </p:spPr>
      </p:pic>
      <p:sp>
        <p:nvSpPr>
          <p:cNvPr id="11279" name="Rectangle 15">
            <a:hlinkClick r:id="rId8"/>
          </p:cNvPr>
          <p:cNvSpPr>
            <a:spLocks noChangeArrowheads="1"/>
          </p:cNvSpPr>
          <p:nvPr/>
        </p:nvSpPr>
        <p:spPr bwMode="auto">
          <a:xfrm>
            <a:off x="3951288" y="-419100"/>
            <a:ext cx="1143000" cy="876300"/>
          </a:xfrm>
          <a:prstGeom prst="rect">
            <a:avLst/>
          </a:prstGeom>
          <a:noFill/>
          <a:ln w="9525">
            <a:noFill/>
            <a:round/>
            <a:headEnd/>
            <a:tailEnd/>
          </a:ln>
          <a:effectLst/>
        </p:spPr>
        <p:txBody>
          <a:bodyPr wrap="none" anchor="ctr"/>
          <a:lstStyle/>
          <a:p>
            <a:endParaRPr lang="es-MX"/>
          </a:p>
        </p:txBody>
      </p:sp>
      <p:pic>
        <p:nvPicPr>
          <p:cNvPr id="11280" name="Picture 16"/>
          <p:cNvPicPr>
            <a:picLocks noChangeAspect="1" noChangeArrowheads="1"/>
          </p:cNvPicPr>
          <p:nvPr/>
        </p:nvPicPr>
        <p:blipFill>
          <a:blip r:embed="rId9" cstate="print"/>
          <a:srcRect/>
          <a:stretch>
            <a:fillRect/>
          </a:stretch>
        </p:blipFill>
        <p:spPr bwMode="auto">
          <a:xfrm>
            <a:off x="5357813" y="1785938"/>
            <a:ext cx="1571625" cy="1571625"/>
          </a:xfrm>
          <a:prstGeom prst="rect">
            <a:avLst/>
          </a:prstGeom>
          <a:noFill/>
          <a:ln w="9525">
            <a:noFill/>
            <a:round/>
            <a:headEnd/>
            <a:tailEnd/>
          </a:ln>
          <a:effectLst/>
        </p:spPr>
      </p:pic>
      <p:sp>
        <p:nvSpPr>
          <p:cNvPr id="11281" name="Text Box 17"/>
          <p:cNvSpPr txBox="1">
            <a:spLocks noChangeArrowheads="1"/>
          </p:cNvSpPr>
          <p:nvPr/>
        </p:nvSpPr>
        <p:spPr bwMode="auto">
          <a:xfrm>
            <a:off x="5429250" y="1428750"/>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Arribo de nave</a:t>
            </a:r>
          </a:p>
        </p:txBody>
      </p:sp>
      <p:sp>
        <p:nvSpPr>
          <p:cNvPr id="11282" name="Oval 18"/>
          <p:cNvSpPr>
            <a:spLocks noChangeArrowheads="1"/>
          </p:cNvSpPr>
          <p:nvPr/>
        </p:nvSpPr>
        <p:spPr bwMode="auto">
          <a:xfrm>
            <a:off x="5214938" y="1428750"/>
            <a:ext cx="287337" cy="287338"/>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4</a:t>
            </a:r>
          </a:p>
        </p:txBody>
      </p:sp>
      <p:sp>
        <p:nvSpPr>
          <p:cNvPr id="11283" name="AutoShape 19"/>
          <p:cNvSpPr>
            <a:spLocks noChangeArrowheads="1"/>
          </p:cNvSpPr>
          <p:nvPr/>
        </p:nvSpPr>
        <p:spPr bwMode="auto">
          <a:xfrm>
            <a:off x="1928813" y="2786063"/>
            <a:ext cx="357187" cy="214312"/>
          </a:xfrm>
          <a:prstGeom prst="rightArrow">
            <a:avLst>
              <a:gd name="adj1" fmla="val 50000"/>
              <a:gd name="adj2" fmla="val 50000"/>
            </a:avLst>
          </a:prstGeom>
          <a:noFill/>
          <a:ln w="9525">
            <a:noFill/>
            <a:round/>
            <a:headEnd/>
            <a:tailEnd/>
          </a:ln>
          <a:effectLst/>
        </p:spPr>
        <p:txBody>
          <a:bodyPr wrap="none" anchor="ctr"/>
          <a:lstStyle/>
          <a:p>
            <a:endParaRPr lang="es-MX"/>
          </a:p>
        </p:txBody>
      </p:sp>
      <p:sp>
        <p:nvSpPr>
          <p:cNvPr id="11284" name="AutoShape 20"/>
          <p:cNvSpPr>
            <a:spLocks noChangeArrowheads="1"/>
          </p:cNvSpPr>
          <p:nvPr/>
        </p:nvSpPr>
        <p:spPr bwMode="auto">
          <a:xfrm>
            <a:off x="2071688" y="2928938"/>
            <a:ext cx="977900" cy="484187"/>
          </a:xfrm>
          <a:prstGeom prst="rightArrow">
            <a:avLst>
              <a:gd name="adj1" fmla="val 50000"/>
              <a:gd name="adj2" fmla="val 50024"/>
            </a:avLst>
          </a:prstGeom>
          <a:noFill/>
          <a:ln w="9525">
            <a:noFill/>
            <a:round/>
            <a:headEnd/>
            <a:tailEnd/>
          </a:ln>
          <a:effectLst/>
        </p:spPr>
        <p:txBody>
          <a:bodyPr wrap="none" anchor="ctr"/>
          <a:lstStyle/>
          <a:p>
            <a:endParaRPr lang="es-MX"/>
          </a:p>
        </p:txBody>
      </p:sp>
      <p:sp>
        <p:nvSpPr>
          <p:cNvPr id="11285" name="AutoShape 21"/>
          <p:cNvSpPr>
            <a:spLocks noChangeArrowheads="1"/>
          </p:cNvSpPr>
          <p:nvPr/>
        </p:nvSpPr>
        <p:spPr bwMode="auto">
          <a:xfrm>
            <a:off x="1643063" y="2071688"/>
            <a:ext cx="444500" cy="320675"/>
          </a:xfrm>
          <a:prstGeom prst="rightArrow">
            <a:avLst>
              <a:gd name="adj1" fmla="val 50000"/>
              <a:gd name="adj2" fmla="val 61760"/>
            </a:avLst>
          </a:prstGeom>
          <a:solidFill>
            <a:srgbClr val="4F81BD"/>
          </a:solidFill>
          <a:ln w="9360">
            <a:solidFill>
              <a:srgbClr val="000000"/>
            </a:solidFill>
            <a:miter lim="800000"/>
            <a:headEnd/>
            <a:tailEnd/>
          </a:ln>
          <a:effectLst/>
        </p:spPr>
        <p:txBody>
          <a:bodyPr wrap="none" anchor="ctr"/>
          <a:lstStyle/>
          <a:p>
            <a:endParaRPr lang="es-MX"/>
          </a:p>
        </p:txBody>
      </p:sp>
      <p:sp>
        <p:nvSpPr>
          <p:cNvPr id="11286" name="AutoShape 22"/>
          <p:cNvSpPr>
            <a:spLocks noChangeArrowheads="1"/>
          </p:cNvSpPr>
          <p:nvPr/>
        </p:nvSpPr>
        <p:spPr bwMode="auto">
          <a:xfrm>
            <a:off x="3286125" y="2071688"/>
            <a:ext cx="444500" cy="320675"/>
          </a:xfrm>
          <a:prstGeom prst="rightArrow">
            <a:avLst>
              <a:gd name="adj1" fmla="val 50000"/>
              <a:gd name="adj2" fmla="val 61760"/>
            </a:avLst>
          </a:prstGeom>
          <a:solidFill>
            <a:srgbClr val="4F81BD"/>
          </a:solidFill>
          <a:ln w="9360">
            <a:solidFill>
              <a:srgbClr val="000000"/>
            </a:solidFill>
            <a:miter lim="800000"/>
            <a:headEnd/>
            <a:tailEnd/>
          </a:ln>
          <a:effectLst/>
        </p:spPr>
        <p:txBody>
          <a:bodyPr wrap="none" anchor="ctr"/>
          <a:lstStyle/>
          <a:p>
            <a:endParaRPr lang="es-MX"/>
          </a:p>
        </p:txBody>
      </p:sp>
      <p:sp>
        <p:nvSpPr>
          <p:cNvPr id="11287" name="AutoShape 23"/>
          <p:cNvSpPr>
            <a:spLocks noChangeArrowheads="1"/>
          </p:cNvSpPr>
          <p:nvPr/>
        </p:nvSpPr>
        <p:spPr bwMode="auto">
          <a:xfrm>
            <a:off x="4786313" y="2143125"/>
            <a:ext cx="444500" cy="285750"/>
          </a:xfrm>
          <a:prstGeom prst="rightArrow">
            <a:avLst>
              <a:gd name="adj1" fmla="val 50000"/>
              <a:gd name="adj2" fmla="val 61761"/>
            </a:avLst>
          </a:prstGeom>
          <a:solidFill>
            <a:srgbClr val="4F81BD"/>
          </a:solidFill>
          <a:ln w="9360">
            <a:solidFill>
              <a:srgbClr val="000000"/>
            </a:solidFill>
            <a:miter lim="800000"/>
            <a:headEnd/>
            <a:tailEnd/>
          </a:ln>
          <a:effectLst/>
        </p:spPr>
        <p:txBody>
          <a:bodyPr wrap="none" anchor="ctr"/>
          <a:lstStyle/>
          <a:p>
            <a:endParaRPr lang="es-MX"/>
          </a:p>
        </p:txBody>
      </p:sp>
      <p:pic>
        <p:nvPicPr>
          <p:cNvPr id="11288" name="Picture 24"/>
          <p:cNvPicPr>
            <a:picLocks noChangeAspect="1" noChangeArrowheads="1"/>
          </p:cNvPicPr>
          <p:nvPr/>
        </p:nvPicPr>
        <p:blipFill>
          <a:blip r:embed="rId10" cstate="print"/>
          <a:srcRect/>
          <a:stretch>
            <a:fillRect/>
          </a:stretch>
        </p:blipFill>
        <p:spPr bwMode="auto">
          <a:xfrm>
            <a:off x="827088" y="3933825"/>
            <a:ext cx="1176337" cy="982663"/>
          </a:xfrm>
          <a:prstGeom prst="rect">
            <a:avLst/>
          </a:prstGeom>
          <a:noFill/>
          <a:ln w="9525">
            <a:noFill/>
            <a:round/>
            <a:headEnd/>
            <a:tailEnd/>
          </a:ln>
          <a:effectLst/>
        </p:spPr>
      </p:pic>
      <p:sp>
        <p:nvSpPr>
          <p:cNvPr id="11289" name="Oval 25"/>
          <p:cNvSpPr>
            <a:spLocks noChangeArrowheads="1"/>
          </p:cNvSpPr>
          <p:nvPr/>
        </p:nvSpPr>
        <p:spPr bwMode="auto">
          <a:xfrm>
            <a:off x="684213" y="3573463"/>
            <a:ext cx="287337" cy="287337"/>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1</a:t>
            </a:r>
          </a:p>
        </p:txBody>
      </p:sp>
      <p:sp>
        <p:nvSpPr>
          <p:cNvPr id="11290" name="AutoShape 26"/>
          <p:cNvSpPr>
            <a:spLocks noChangeArrowheads="1"/>
          </p:cNvSpPr>
          <p:nvPr/>
        </p:nvSpPr>
        <p:spPr bwMode="auto">
          <a:xfrm>
            <a:off x="2051050" y="4508500"/>
            <a:ext cx="2357438" cy="142875"/>
          </a:xfrm>
          <a:prstGeom prst="flowChartProcess">
            <a:avLst/>
          </a:prstGeom>
          <a:solidFill>
            <a:srgbClr val="4F81BD"/>
          </a:solidFill>
          <a:ln w="9360">
            <a:solidFill>
              <a:srgbClr val="000000"/>
            </a:solidFill>
            <a:miter lim="800000"/>
            <a:headEnd/>
            <a:tailEnd/>
          </a:ln>
          <a:effectLst/>
        </p:spPr>
        <p:txBody>
          <a:bodyPr wrap="none" anchor="ctr"/>
          <a:lstStyle/>
          <a:p>
            <a:endParaRPr lang="es-MX"/>
          </a:p>
        </p:txBody>
      </p:sp>
      <p:sp>
        <p:nvSpPr>
          <p:cNvPr id="11291" name="AutoShape 27"/>
          <p:cNvSpPr>
            <a:spLocks noChangeArrowheads="1"/>
          </p:cNvSpPr>
          <p:nvPr/>
        </p:nvSpPr>
        <p:spPr bwMode="auto">
          <a:xfrm rot="16200000">
            <a:off x="3492501" y="3575050"/>
            <a:ext cx="1871662" cy="287337"/>
          </a:xfrm>
          <a:prstGeom prst="rightArrow">
            <a:avLst>
              <a:gd name="adj1" fmla="val 50000"/>
              <a:gd name="adj2" fmla="val 48100"/>
            </a:avLst>
          </a:prstGeom>
          <a:solidFill>
            <a:srgbClr val="4F81BD"/>
          </a:solidFill>
          <a:ln w="9360">
            <a:solidFill>
              <a:srgbClr val="000000"/>
            </a:solidFill>
            <a:miter lim="800000"/>
            <a:headEnd/>
            <a:tailEnd/>
          </a:ln>
          <a:effectLst/>
        </p:spPr>
        <p:txBody>
          <a:bodyPr rot="10800000" wrap="none" anchor="ctr"/>
          <a:lstStyle/>
          <a:p>
            <a:endParaRPr lang="es-MX"/>
          </a:p>
        </p:txBody>
      </p:sp>
      <p:sp>
        <p:nvSpPr>
          <p:cNvPr id="11292" name="Rectangle 28">
            <a:hlinkClick r:id="rId11"/>
          </p:cNvPr>
          <p:cNvSpPr>
            <a:spLocks noChangeArrowheads="1"/>
          </p:cNvSpPr>
          <p:nvPr/>
        </p:nvSpPr>
        <p:spPr bwMode="auto">
          <a:xfrm>
            <a:off x="3916363" y="-419100"/>
            <a:ext cx="1200150" cy="876300"/>
          </a:xfrm>
          <a:prstGeom prst="rect">
            <a:avLst/>
          </a:prstGeom>
          <a:noFill/>
          <a:ln w="9525">
            <a:noFill/>
            <a:round/>
            <a:headEnd/>
            <a:tailEnd/>
          </a:ln>
          <a:effectLst/>
        </p:spPr>
        <p:txBody>
          <a:bodyPr wrap="none" anchor="ctr"/>
          <a:lstStyle/>
          <a:p>
            <a:endParaRPr lang="es-MX"/>
          </a:p>
        </p:txBody>
      </p:sp>
      <p:pic>
        <p:nvPicPr>
          <p:cNvPr id="11293" name="Picture 29"/>
          <p:cNvPicPr>
            <a:picLocks noChangeAspect="1" noChangeArrowheads="1"/>
          </p:cNvPicPr>
          <p:nvPr/>
        </p:nvPicPr>
        <p:blipFill>
          <a:blip r:embed="rId12" cstate="print"/>
          <a:srcRect/>
          <a:stretch>
            <a:fillRect/>
          </a:stretch>
        </p:blipFill>
        <p:spPr bwMode="auto">
          <a:xfrm>
            <a:off x="5429250" y="4357688"/>
            <a:ext cx="1571625" cy="1357312"/>
          </a:xfrm>
          <a:prstGeom prst="rect">
            <a:avLst/>
          </a:prstGeom>
          <a:noFill/>
          <a:ln w="9525">
            <a:noFill/>
            <a:round/>
            <a:headEnd/>
            <a:tailEnd/>
          </a:ln>
          <a:effectLst/>
        </p:spPr>
      </p:pic>
      <p:sp>
        <p:nvSpPr>
          <p:cNvPr id="11294" name="AutoShape 30"/>
          <p:cNvSpPr>
            <a:spLocks noChangeArrowheads="1"/>
          </p:cNvSpPr>
          <p:nvPr/>
        </p:nvSpPr>
        <p:spPr bwMode="auto">
          <a:xfrm rot="5400000">
            <a:off x="5680868" y="3679032"/>
            <a:ext cx="785813" cy="285750"/>
          </a:xfrm>
          <a:prstGeom prst="rightArrow">
            <a:avLst>
              <a:gd name="adj1" fmla="val 50000"/>
              <a:gd name="adj2" fmla="val 37265"/>
            </a:avLst>
          </a:prstGeom>
          <a:solidFill>
            <a:srgbClr val="92D050"/>
          </a:solidFill>
          <a:ln w="9360">
            <a:solidFill>
              <a:srgbClr val="000000"/>
            </a:solidFill>
            <a:miter lim="800000"/>
            <a:headEnd/>
            <a:tailEnd/>
          </a:ln>
          <a:effectLst/>
        </p:spPr>
        <p:txBody>
          <a:bodyPr rot="10800000" wrap="none" anchor="ctr"/>
          <a:lstStyle/>
          <a:p>
            <a:endParaRPr lang="es-MX"/>
          </a:p>
        </p:txBody>
      </p:sp>
      <p:sp>
        <p:nvSpPr>
          <p:cNvPr id="11295" name="Text Box 31"/>
          <p:cNvSpPr txBox="1">
            <a:spLocks noChangeArrowheads="1"/>
          </p:cNvSpPr>
          <p:nvPr/>
        </p:nvSpPr>
        <p:spPr bwMode="auto">
          <a:xfrm>
            <a:off x="5429250" y="5786438"/>
            <a:ext cx="164306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000000"/>
                </a:solidFill>
                <a:latin typeface="Verdana" pitchFamily="32" charset="0"/>
              </a:rPr>
              <a:t>Libre disponibilidad</a:t>
            </a:r>
          </a:p>
        </p:txBody>
      </p:sp>
      <p:pic>
        <p:nvPicPr>
          <p:cNvPr id="11296" name="Picture 32"/>
          <p:cNvPicPr>
            <a:picLocks noChangeAspect="1" noChangeArrowheads="1"/>
          </p:cNvPicPr>
          <p:nvPr/>
        </p:nvPicPr>
        <p:blipFill>
          <a:blip r:embed="rId13" cstate="print"/>
          <a:srcRect/>
          <a:stretch>
            <a:fillRect/>
          </a:stretch>
        </p:blipFill>
        <p:spPr bwMode="auto">
          <a:xfrm>
            <a:off x="7643813" y="3214688"/>
            <a:ext cx="785812" cy="906462"/>
          </a:xfrm>
          <a:prstGeom prst="rect">
            <a:avLst/>
          </a:prstGeom>
          <a:noFill/>
          <a:ln w="9525">
            <a:noFill/>
            <a:round/>
            <a:headEnd/>
            <a:tailEnd/>
          </a:ln>
          <a:effectLst/>
        </p:spPr>
      </p:pic>
      <p:sp>
        <p:nvSpPr>
          <p:cNvPr id="11297" name="AutoShape 33"/>
          <p:cNvSpPr>
            <a:spLocks noChangeArrowheads="1"/>
          </p:cNvSpPr>
          <p:nvPr/>
        </p:nvSpPr>
        <p:spPr bwMode="auto">
          <a:xfrm>
            <a:off x="7000875" y="2071688"/>
            <a:ext cx="428625" cy="357187"/>
          </a:xfrm>
          <a:prstGeom prst="rightArrow">
            <a:avLst>
              <a:gd name="adj1" fmla="val 50000"/>
              <a:gd name="adj2" fmla="val 37267"/>
            </a:avLst>
          </a:prstGeom>
          <a:solidFill>
            <a:srgbClr val="FFC000"/>
          </a:solidFill>
          <a:ln w="9360">
            <a:solidFill>
              <a:srgbClr val="000000"/>
            </a:solidFill>
            <a:miter lim="800000"/>
            <a:headEnd/>
            <a:tailEnd/>
          </a:ln>
          <a:effectLst/>
        </p:spPr>
        <p:txBody>
          <a:bodyPr rot="10800000" wrap="none" anchor="ctr"/>
          <a:lstStyle/>
          <a:p>
            <a:endParaRPr lang="es-MX"/>
          </a:p>
        </p:txBody>
      </p:sp>
      <p:sp>
        <p:nvSpPr>
          <p:cNvPr id="11298" name="AutoShape 34"/>
          <p:cNvSpPr>
            <a:spLocks noChangeArrowheads="1"/>
          </p:cNvSpPr>
          <p:nvPr/>
        </p:nvSpPr>
        <p:spPr bwMode="auto">
          <a:xfrm>
            <a:off x="7000875" y="3000375"/>
            <a:ext cx="428625" cy="357188"/>
          </a:xfrm>
          <a:prstGeom prst="rightArrow">
            <a:avLst>
              <a:gd name="adj1" fmla="val 50000"/>
              <a:gd name="adj2" fmla="val 37267"/>
            </a:avLst>
          </a:prstGeom>
          <a:solidFill>
            <a:srgbClr val="FF0000"/>
          </a:solidFill>
          <a:ln w="9360">
            <a:solidFill>
              <a:srgbClr val="000000"/>
            </a:solidFill>
            <a:miter lim="800000"/>
            <a:headEnd/>
            <a:tailEnd/>
          </a:ln>
          <a:effectLst/>
        </p:spPr>
        <p:txBody>
          <a:bodyPr rot="10800000" wrap="none" anchor="ctr"/>
          <a:lstStyle/>
          <a:p>
            <a:endParaRPr lang="es-MX"/>
          </a:p>
        </p:txBody>
      </p:sp>
      <p:sp>
        <p:nvSpPr>
          <p:cNvPr id="11299" name="Text Box 35"/>
          <p:cNvSpPr txBox="1">
            <a:spLocks noChangeArrowheads="1"/>
          </p:cNvSpPr>
          <p:nvPr/>
        </p:nvSpPr>
        <p:spPr bwMode="auto">
          <a:xfrm>
            <a:off x="7358063" y="1571625"/>
            <a:ext cx="1214437"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Revisión</a:t>
            </a:r>
          </a:p>
        </p:txBody>
      </p:sp>
      <p:pic>
        <p:nvPicPr>
          <p:cNvPr id="11300" name="Picture 36"/>
          <p:cNvPicPr>
            <a:picLocks noChangeAspect="1" noChangeArrowheads="1"/>
          </p:cNvPicPr>
          <p:nvPr/>
        </p:nvPicPr>
        <p:blipFill>
          <a:blip r:embed="rId14" cstate="print"/>
          <a:srcRect/>
          <a:stretch>
            <a:fillRect/>
          </a:stretch>
        </p:blipFill>
        <p:spPr bwMode="auto">
          <a:xfrm>
            <a:off x="7715250" y="1928813"/>
            <a:ext cx="785813" cy="785812"/>
          </a:xfrm>
          <a:prstGeom prst="rect">
            <a:avLst/>
          </a:prstGeom>
          <a:noFill/>
          <a:ln w="9525">
            <a:noFill/>
            <a:round/>
            <a:headEnd/>
            <a:tailEnd/>
          </a:ln>
          <a:effectLst/>
        </p:spPr>
      </p:pic>
      <p:sp>
        <p:nvSpPr>
          <p:cNvPr id="11301" name="Text Box 37"/>
          <p:cNvSpPr txBox="1">
            <a:spLocks noChangeArrowheads="1"/>
          </p:cNvSpPr>
          <p:nvPr/>
        </p:nvSpPr>
        <p:spPr bwMode="auto">
          <a:xfrm>
            <a:off x="7429500" y="2714625"/>
            <a:ext cx="1214438"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000000"/>
                </a:solidFill>
                <a:latin typeface="Verdana" pitchFamily="32" charset="0"/>
              </a:rPr>
              <a:t>Documentaria</a:t>
            </a:r>
          </a:p>
        </p:txBody>
      </p:sp>
      <p:sp>
        <p:nvSpPr>
          <p:cNvPr id="11302" name="Line 38"/>
          <p:cNvSpPr>
            <a:spLocks noChangeShapeType="1"/>
          </p:cNvSpPr>
          <p:nvPr/>
        </p:nvSpPr>
        <p:spPr bwMode="auto">
          <a:xfrm>
            <a:off x="571500" y="6286500"/>
            <a:ext cx="8072438" cy="1588"/>
          </a:xfrm>
          <a:prstGeom prst="line">
            <a:avLst/>
          </a:prstGeom>
          <a:noFill/>
          <a:ln w="28440">
            <a:solidFill>
              <a:srgbClr val="1F497D"/>
            </a:solidFill>
            <a:miter lim="800000"/>
            <a:headEnd/>
            <a:tailEnd/>
          </a:ln>
          <a:effectLst/>
        </p:spPr>
        <p:txBody>
          <a:bodyPr/>
          <a:lstStyle/>
          <a:p>
            <a:endParaRPr lang="es-MX"/>
          </a:p>
        </p:txBody>
      </p:sp>
      <p:sp>
        <p:nvSpPr>
          <p:cNvPr id="11303" name="Line 39"/>
          <p:cNvSpPr>
            <a:spLocks noChangeShapeType="1"/>
          </p:cNvSpPr>
          <p:nvPr/>
        </p:nvSpPr>
        <p:spPr bwMode="auto">
          <a:xfrm>
            <a:off x="5357813" y="5857875"/>
            <a:ext cx="1587" cy="571500"/>
          </a:xfrm>
          <a:prstGeom prst="line">
            <a:avLst/>
          </a:prstGeom>
          <a:noFill/>
          <a:ln w="19080">
            <a:solidFill>
              <a:srgbClr val="1F497D"/>
            </a:solidFill>
            <a:miter lim="800000"/>
            <a:headEnd/>
            <a:tailEnd/>
          </a:ln>
          <a:effectLst/>
        </p:spPr>
        <p:txBody>
          <a:bodyPr/>
          <a:lstStyle/>
          <a:p>
            <a:endParaRPr lang="es-MX"/>
          </a:p>
        </p:txBody>
      </p:sp>
      <p:sp>
        <p:nvSpPr>
          <p:cNvPr id="11304" name="Line 40"/>
          <p:cNvSpPr>
            <a:spLocks noChangeShapeType="1"/>
          </p:cNvSpPr>
          <p:nvPr/>
        </p:nvSpPr>
        <p:spPr bwMode="auto">
          <a:xfrm>
            <a:off x="8572500" y="5857875"/>
            <a:ext cx="1588" cy="571500"/>
          </a:xfrm>
          <a:prstGeom prst="line">
            <a:avLst/>
          </a:prstGeom>
          <a:noFill/>
          <a:ln w="19080">
            <a:solidFill>
              <a:srgbClr val="1F497D"/>
            </a:solidFill>
            <a:miter lim="800000"/>
            <a:headEnd/>
            <a:tailEnd/>
          </a:ln>
          <a:effectLst/>
        </p:spPr>
        <p:txBody>
          <a:bodyPr/>
          <a:lstStyle/>
          <a:p>
            <a:endParaRPr lang="es-MX"/>
          </a:p>
        </p:txBody>
      </p:sp>
      <p:sp>
        <p:nvSpPr>
          <p:cNvPr id="11305" name="Line 41"/>
          <p:cNvSpPr>
            <a:spLocks noChangeShapeType="1"/>
          </p:cNvSpPr>
          <p:nvPr/>
        </p:nvSpPr>
        <p:spPr bwMode="auto">
          <a:xfrm flipV="1">
            <a:off x="7072313" y="5900738"/>
            <a:ext cx="1587" cy="458787"/>
          </a:xfrm>
          <a:prstGeom prst="line">
            <a:avLst/>
          </a:prstGeom>
          <a:noFill/>
          <a:ln w="19080">
            <a:solidFill>
              <a:srgbClr val="1F497D"/>
            </a:solidFill>
            <a:miter lim="800000"/>
            <a:headEnd/>
            <a:tailEnd/>
          </a:ln>
          <a:effectLst/>
        </p:spPr>
        <p:txBody>
          <a:bodyPr/>
          <a:lstStyle/>
          <a:p>
            <a:endParaRPr lang="es-MX"/>
          </a:p>
        </p:txBody>
      </p:sp>
      <p:sp>
        <p:nvSpPr>
          <p:cNvPr id="11306" name="Text Box 42"/>
          <p:cNvSpPr txBox="1">
            <a:spLocks noChangeArrowheads="1"/>
          </p:cNvSpPr>
          <p:nvPr/>
        </p:nvSpPr>
        <p:spPr bwMode="auto">
          <a:xfrm>
            <a:off x="6429375" y="6429375"/>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24 horas</a:t>
            </a:r>
          </a:p>
        </p:txBody>
      </p:sp>
      <p:sp>
        <p:nvSpPr>
          <p:cNvPr id="11307" name="Text Box 43"/>
          <p:cNvSpPr txBox="1">
            <a:spLocks noChangeArrowheads="1"/>
          </p:cNvSpPr>
          <p:nvPr/>
        </p:nvSpPr>
        <p:spPr bwMode="auto">
          <a:xfrm>
            <a:off x="7929563" y="6429375"/>
            <a:ext cx="1357312"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48 horas </a:t>
            </a:r>
          </a:p>
        </p:txBody>
      </p:sp>
      <p:sp>
        <p:nvSpPr>
          <p:cNvPr id="11308" name="Text Box 44"/>
          <p:cNvSpPr txBox="1">
            <a:spLocks noChangeArrowheads="1"/>
          </p:cNvSpPr>
          <p:nvPr/>
        </p:nvSpPr>
        <p:spPr bwMode="auto">
          <a:xfrm>
            <a:off x="4714875" y="6429375"/>
            <a:ext cx="1357313"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Arribo de nave</a:t>
            </a:r>
          </a:p>
        </p:txBody>
      </p:sp>
      <p:sp>
        <p:nvSpPr>
          <p:cNvPr id="11309" name="Text Box 45"/>
          <p:cNvSpPr txBox="1">
            <a:spLocks noChangeArrowheads="1"/>
          </p:cNvSpPr>
          <p:nvPr/>
        </p:nvSpPr>
        <p:spPr bwMode="auto">
          <a:xfrm>
            <a:off x="971550" y="3573463"/>
            <a:ext cx="1357313" cy="368300"/>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FF0000"/>
                </a:solidFill>
                <a:latin typeface="Verdana" pitchFamily="32" charset="0"/>
              </a:rPr>
              <a:t>Transmisión del manifiesto</a:t>
            </a:r>
          </a:p>
        </p:txBody>
      </p:sp>
      <p:sp>
        <p:nvSpPr>
          <p:cNvPr id="11310" name="Text Box 46"/>
          <p:cNvSpPr txBox="1">
            <a:spLocks noChangeArrowheads="1"/>
          </p:cNvSpPr>
          <p:nvPr/>
        </p:nvSpPr>
        <p:spPr bwMode="auto">
          <a:xfrm>
            <a:off x="7358063" y="4143375"/>
            <a:ext cx="1357312" cy="231775"/>
          </a:xfrm>
          <a:prstGeom prst="rect">
            <a:avLst/>
          </a:prstGeom>
          <a:noFill/>
          <a:ln w="9525">
            <a:noFill/>
            <a:round/>
            <a:headEnd/>
            <a:tailEnd/>
          </a:ln>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sz="900" b="1">
                <a:solidFill>
                  <a:srgbClr val="000000"/>
                </a:solidFill>
                <a:latin typeface="Verdana" pitchFamily="32" charset="0"/>
              </a:rPr>
              <a:t>Física</a:t>
            </a:r>
          </a:p>
        </p:txBody>
      </p:sp>
      <p:sp>
        <p:nvSpPr>
          <p:cNvPr id="11311" name="Oval 47"/>
          <p:cNvSpPr>
            <a:spLocks noChangeArrowheads="1"/>
          </p:cNvSpPr>
          <p:nvPr/>
        </p:nvSpPr>
        <p:spPr bwMode="auto">
          <a:xfrm>
            <a:off x="7286625" y="1500188"/>
            <a:ext cx="287338" cy="287337"/>
          </a:xfrm>
          <a:prstGeom prst="ellipse">
            <a:avLst/>
          </a:prstGeom>
          <a:solidFill>
            <a:srgbClr val="DDEEFF"/>
          </a:solidFill>
          <a:ln w="9360">
            <a:solidFill>
              <a:srgbClr val="000000"/>
            </a:solidFill>
            <a:miter lim="800000"/>
            <a:headEnd/>
            <a:tailEnd/>
          </a:ln>
          <a:effectLst/>
        </p:spPr>
        <p:txBody>
          <a:bodyPr wrap="none" lIns="90000" tIns="46800" rIns="90000" bIns="46800" anchor="ct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200" b="1">
                <a:solidFill>
                  <a:srgbClr val="000000"/>
                </a:solidFill>
                <a:latin typeface="Calibri" pitchFamily="34" charset="0"/>
              </a:rPr>
              <a:t>5</a:t>
            </a:r>
          </a:p>
        </p:txBody>
      </p:sp>
      <p:sp>
        <p:nvSpPr>
          <p:cNvPr id="11312" name="AutoShape 48"/>
          <p:cNvSpPr>
            <a:spLocks noChangeArrowheads="1"/>
          </p:cNvSpPr>
          <p:nvPr/>
        </p:nvSpPr>
        <p:spPr bwMode="auto">
          <a:xfrm>
            <a:off x="2214563" y="785813"/>
            <a:ext cx="4714875" cy="357187"/>
          </a:xfrm>
          <a:prstGeom prst="roundRect">
            <a:avLst>
              <a:gd name="adj" fmla="val 16667"/>
            </a:avLst>
          </a:prstGeom>
          <a:noFill/>
          <a:ln w="9525">
            <a:noFill/>
            <a:round/>
            <a:headEnd/>
            <a:tailEnd/>
          </a:ln>
          <a:effectLst/>
        </p:spPr>
        <p:txBody>
          <a:bodyPr lIns="90000" tIns="46800" rIns="90000" bIns="468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1600" b="1">
                <a:solidFill>
                  <a:srgbClr val="FFFFFF"/>
                </a:solidFill>
                <a:latin typeface="Calibri" pitchFamily="34" charset="0"/>
              </a:rPr>
              <a:t>IMPACTO EN LA COMPETITIVIDAD - NPDA</a:t>
            </a:r>
          </a:p>
        </p:txBody>
      </p:sp>
      <p:sp>
        <p:nvSpPr>
          <p:cNvPr id="11313" name="Line 49"/>
          <p:cNvSpPr>
            <a:spLocks noChangeShapeType="1"/>
          </p:cNvSpPr>
          <p:nvPr/>
        </p:nvSpPr>
        <p:spPr bwMode="auto">
          <a:xfrm>
            <a:off x="8072438" y="4357688"/>
            <a:ext cx="1587" cy="571500"/>
          </a:xfrm>
          <a:prstGeom prst="line">
            <a:avLst/>
          </a:prstGeom>
          <a:noFill/>
          <a:ln w="38160">
            <a:solidFill>
              <a:srgbClr val="FF0000"/>
            </a:solidFill>
            <a:miter lim="800000"/>
            <a:headEnd/>
            <a:tailEnd/>
          </a:ln>
          <a:effectLst/>
        </p:spPr>
        <p:txBody>
          <a:bodyPr/>
          <a:lstStyle/>
          <a:p>
            <a:endParaRPr lang="es-MX"/>
          </a:p>
        </p:txBody>
      </p:sp>
      <p:cxnSp>
        <p:nvCxnSpPr>
          <p:cNvPr id="11314" name="AutoShape 50"/>
          <p:cNvCxnSpPr>
            <a:cxnSpLocks noChangeShapeType="1"/>
          </p:cNvCxnSpPr>
          <p:nvPr/>
        </p:nvCxnSpPr>
        <p:spPr bwMode="auto">
          <a:xfrm flipH="1" flipV="1">
            <a:off x="6216650" y="4929188"/>
            <a:ext cx="928688" cy="1587"/>
          </a:xfrm>
          <a:prstGeom prst="straightConnector1">
            <a:avLst/>
          </a:prstGeom>
          <a:noFill/>
          <a:ln w="38160">
            <a:solidFill>
              <a:srgbClr val="FF0000"/>
            </a:solidFill>
            <a:miter lim="800000"/>
            <a:headEnd/>
            <a:tailEnd type="triangle" w="med" len="med"/>
          </a:ln>
          <a:effectLst/>
        </p:spPr>
      </p:cxnSp>
      <p:sp>
        <p:nvSpPr>
          <p:cNvPr id="11315" name="Line 51"/>
          <p:cNvSpPr>
            <a:spLocks noChangeShapeType="1"/>
          </p:cNvSpPr>
          <p:nvPr/>
        </p:nvSpPr>
        <p:spPr bwMode="auto">
          <a:xfrm>
            <a:off x="8643938" y="2357438"/>
            <a:ext cx="1587" cy="2857500"/>
          </a:xfrm>
          <a:prstGeom prst="line">
            <a:avLst/>
          </a:prstGeom>
          <a:noFill/>
          <a:ln w="38160">
            <a:solidFill>
              <a:srgbClr val="FFC000"/>
            </a:solidFill>
            <a:miter lim="800000"/>
            <a:headEnd/>
            <a:tailEnd/>
          </a:ln>
          <a:effectLst/>
        </p:spPr>
        <p:txBody>
          <a:bodyPr/>
          <a:lstStyle/>
          <a:p>
            <a:endParaRPr lang="es-MX"/>
          </a:p>
        </p:txBody>
      </p:sp>
      <p:cxnSp>
        <p:nvCxnSpPr>
          <p:cNvPr id="11316" name="AutoShape 52"/>
          <p:cNvCxnSpPr>
            <a:cxnSpLocks noChangeShapeType="1"/>
          </p:cNvCxnSpPr>
          <p:nvPr/>
        </p:nvCxnSpPr>
        <p:spPr bwMode="auto">
          <a:xfrm flipH="1" flipV="1">
            <a:off x="5645150" y="5214938"/>
            <a:ext cx="1500188" cy="1587"/>
          </a:xfrm>
          <a:prstGeom prst="straightConnector1">
            <a:avLst/>
          </a:prstGeom>
          <a:noFill/>
          <a:ln w="38160">
            <a:solidFill>
              <a:srgbClr val="FFC000"/>
            </a:solidFill>
            <a:miter lim="800000"/>
            <a:headEnd/>
            <a:tailEnd type="triangle" w="med" len="med"/>
          </a:ln>
          <a:effectLst/>
        </p:spPr>
      </p:cxnSp>
      <p:sp>
        <p:nvSpPr>
          <p:cNvPr id="11317" name="Text Box 53"/>
          <p:cNvSpPr txBox="1">
            <a:spLocks noChangeArrowheads="1"/>
          </p:cNvSpPr>
          <p:nvPr/>
        </p:nvSpPr>
        <p:spPr bwMode="auto">
          <a:xfrm>
            <a:off x="2124075" y="4652963"/>
            <a:ext cx="2087563" cy="1554162"/>
          </a:xfrm>
          <a:prstGeom prst="rect">
            <a:avLst/>
          </a:prstGeom>
          <a:solidFill>
            <a:srgbClr val="FFFF99"/>
          </a:solidFill>
          <a:ln w="9360">
            <a:solidFill>
              <a:srgbClr val="003399"/>
            </a:solidFill>
            <a:miter lim="800000"/>
            <a:headEnd/>
            <a:tailEnd/>
          </a:ln>
          <a:effectLst>
            <a:outerShdw dist="17819" dir="2700000" algn="ctr" rotWithShape="0">
              <a:srgbClr val="EEECE1"/>
            </a:outerShdw>
          </a:effectLst>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b="1">
                <a:solidFill>
                  <a:srgbClr val="000066"/>
                </a:solidFill>
              </a:rPr>
              <a:t>ANTICIPADO</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PE" sz="1200">
              <a:solidFill>
                <a:srgbClr val="000066"/>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Promedio :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Verde: 0 días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Naranja: 1 días (sin incidencia)</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Rojo sin Incidencia: 2 días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PE" sz="1200">
                <a:solidFill>
                  <a:srgbClr val="000066"/>
                </a:solidFill>
              </a:rPr>
              <a:t>Rojo con Incidencia: 5 días</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571500" y="1143000"/>
            <a:ext cx="8072438" cy="4071938"/>
          </a:xfrm>
          <a:prstGeom prst="rect">
            <a:avLst/>
          </a:prstGeom>
          <a:noFill/>
          <a:ln w="9525">
            <a:noFill/>
            <a:round/>
            <a:headEnd/>
            <a:tailEnd/>
          </a:ln>
          <a:effectLst/>
        </p:spPr>
        <p:txBody>
          <a:bodyPr lIns="90000" tIns="46800" rIns="90000" bIns="46800"/>
          <a:lstStyle/>
          <a:p>
            <a:pPr marL="341313" indent="-341313">
              <a:buClr>
                <a:srgbClr val="002060"/>
              </a:buClr>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b="1">
              <a:solidFill>
                <a:srgbClr val="002060"/>
              </a:solidFill>
              <a:latin typeface="Calibri" pitchFamily="34" charset="0"/>
            </a:endParaRPr>
          </a:p>
          <a:p>
            <a:pPr marL="341313" indent="-341313">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22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3600" b="1">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4400">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endParaRPr lang="es-ES" sz="4400">
              <a:solidFill>
                <a:srgbClr val="002060"/>
              </a:solidFill>
              <a:latin typeface="Calibri" pitchFamily="34" charset="0"/>
            </a:endParaRPr>
          </a:p>
          <a:p>
            <a:pPr marL="341313" indent="-341313" algn="ctr">
              <a:buClrTx/>
              <a:buSzTx/>
              <a:buFontTx/>
              <a:buNone/>
              <a:tabLst>
                <a:tab pos="341313" algn="l"/>
                <a:tab pos="1255713" algn="l"/>
                <a:tab pos="2170113" algn="l"/>
                <a:tab pos="3084513" algn="l"/>
                <a:tab pos="3998913" algn="l"/>
                <a:tab pos="4913313" algn="l"/>
                <a:tab pos="5827713" algn="l"/>
                <a:tab pos="6742113" algn="l"/>
                <a:tab pos="7656513" algn="l"/>
                <a:tab pos="8570913" algn="l"/>
                <a:tab pos="9485313" algn="l"/>
                <a:tab pos="10399713" algn="l"/>
              </a:tabLst>
            </a:pPr>
            <a:r>
              <a:rPr lang="es-ES" sz="3600">
                <a:solidFill>
                  <a:srgbClr val="002060"/>
                </a:solidFill>
                <a:latin typeface="Calibri" pitchFamily="34" charset="0"/>
              </a:rPr>
              <a:t>NUEVO SISTEMA INTEGRADO DE GESTION ADUANERA -NSIGAD</a:t>
            </a:r>
          </a:p>
        </p:txBody>
      </p:sp>
      <p:pic>
        <p:nvPicPr>
          <p:cNvPr id="12290" name="Picture 2"/>
          <p:cNvPicPr>
            <a:picLocks noChangeAspect="1" noChangeArrowheads="1"/>
          </p:cNvPicPr>
          <p:nvPr/>
        </p:nvPicPr>
        <p:blipFill>
          <a:blip r:embed="rId3" cstate="print"/>
          <a:srcRect/>
          <a:stretch>
            <a:fillRect/>
          </a:stretch>
        </p:blipFill>
        <p:spPr bwMode="auto">
          <a:xfrm>
            <a:off x="5000625" y="0"/>
            <a:ext cx="2357438" cy="785813"/>
          </a:xfrm>
          <a:prstGeom prst="rect">
            <a:avLst/>
          </a:prstGeom>
          <a:noFill/>
          <a:ln w="9525">
            <a:noFill/>
            <a:round/>
            <a:headEnd/>
            <a:tailEnd/>
          </a:ln>
          <a:effectLst/>
        </p:spPr>
      </p:pic>
      <p:pic>
        <p:nvPicPr>
          <p:cNvPr id="12291" name="Picture 3"/>
          <p:cNvPicPr>
            <a:picLocks noChangeAspect="1" noChangeArrowheads="1"/>
          </p:cNvPicPr>
          <p:nvPr/>
        </p:nvPicPr>
        <p:blipFill>
          <a:blip r:embed="rId4" cstate="print"/>
          <a:srcRect/>
          <a:stretch>
            <a:fillRect/>
          </a:stretch>
        </p:blipFill>
        <p:spPr bwMode="auto">
          <a:xfrm>
            <a:off x="7286625" y="0"/>
            <a:ext cx="1873250" cy="785813"/>
          </a:xfrm>
          <a:prstGeom prst="rect">
            <a:avLst/>
          </a:prstGeom>
          <a:noFill/>
          <a:ln w="9525">
            <a:noFill/>
            <a:round/>
            <a:headEnd/>
            <a:tailEnd/>
          </a:ln>
          <a:effectLst/>
        </p:spPr>
      </p:pic>
      <p:pic>
        <p:nvPicPr>
          <p:cNvPr id="12292" name="Picture 4"/>
          <p:cNvPicPr>
            <a:picLocks noChangeAspect="1" noChangeArrowheads="1"/>
          </p:cNvPicPr>
          <p:nvPr/>
        </p:nvPicPr>
        <p:blipFill>
          <a:blip r:embed="rId5" cstate="print"/>
          <a:srcRect/>
          <a:stretch>
            <a:fillRect/>
          </a:stretch>
        </p:blipFill>
        <p:spPr bwMode="auto">
          <a:xfrm>
            <a:off x="3000375" y="0"/>
            <a:ext cx="2000250" cy="785813"/>
          </a:xfrm>
          <a:prstGeom prst="rect">
            <a:avLst/>
          </a:prstGeom>
          <a:noFill/>
          <a:ln w="9525">
            <a:noFill/>
            <a:round/>
            <a:headEnd/>
            <a:tailEnd/>
          </a:ln>
          <a:effectLst/>
        </p:spPr>
      </p:pic>
      <p:sp>
        <p:nvSpPr>
          <p:cNvPr id="12293" name="Rectangle 5"/>
          <p:cNvSpPr>
            <a:spLocks noChangeArrowheads="1"/>
          </p:cNvSpPr>
          <p:nvPr/>
        </p:nvSpPr>
        <p:spPr bwMode="auto">
          <a:xfrm>
            <a:off x="214313" y="1285875"/>
            <a:ext cx="8715375" cy="5357813"/>
          </a:xfrm>
          <a:prstGeom prst="rect">
            <a:avLst/>
          </a:prstGeom>
          <a:noFill/>
          <a:ln w="9360">
            <a:solidFill>
              <a:srgbClr val="003399"/>
            </a:solidFill>
            <a:round/>
            <a:headEnd/>
            <a:tailEnd/>
          </a:ln>
          <a:effectLst/>
        </p:spPr>
        <p:txBody>
          <a:bodyPr wrap="none" anchor="ctr"/>
          <a:lstStyle/>
          <a:p>
            <a:endParaRPr lang="es-MX"/>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fill="hold" grpId="0" nodeType="withEffect">
                                  <p:stCondLst>
                                    <p:cond delay="0"/>
                                  </p:stCondLst>
                                  <p:childTnLst>
                                    <p:set>
                                      <p:cBhvr additive="repl">
                                        <p:cTn id="6" dur="1" fill="hold">
                                          <p:stCondLst>
                                            <p:cond delay="0"/>
                                          </p:stCondLst>
                                        </p:cTn>
                                        <p:tgtEl>
                                          <p:spTgt spid="12293"/>
                                        </p:tgtEl>
                                        <p:attrNameLst>
                                          <p:attrName>style.visibility</p:attrName>
                                        </p:attrNameLst>
                                      </p:cBhvr>
                                      <p:to>
                                        <p:strVal val="visible"/>
                                      </p:to>
                                    </p:set>
                                    <p:animEffect transition="in" filter="fade">
                                      <p:cBhvr additive="repl">
                                        <p:cTn id="7" dur="10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theme/theme1.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e Offic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Tema d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8627</TotalTime>
  <Words>1074</Words>
  <Application>Microsoft Office PowerPoint</Application>
  <PresentationFormat>Presentación en pantalla (4:3)</PresentationFormat>
  <Paragraphs>292</Paragraphs>
  <Slides>19</Slides>
  <Notes>19</Notes>
  <HiddenSlides>0</HiddenSlides>
  <MMClips>0</MMClips>
  <ScaleCrop>false</ScaleCrop>
  <HeadingPairs>
    <vt:vector size="8" baseType="variant">
      <vt:variant>
        <vt:lpstr>Fuentes usadas</vt:lpstr>
      </vt:variant>
      <vt:variant>
        <vt:i4>7</vt:i4>
      </vt:variant>
      <vt:variant>
        <vt:lpstr>Tema</vt:lpstr>
      </vt:variant>
      <vt:variant>
        <vt:i4>2</vt:i4>
      </vt:variant>
      <vt:variant>
        <vt:lpstr>Servidores OLE incrustados</vt:lpstr>
      </vt:variant>
      <vt:variant>
        <vt:i4>0</vt:i4>
      </vt:variant>
      <vt:variant>
        <vt:lpstr>Títulos de diapositiva</vt:lpstr>
      </vt:variant>
      <vt:variant>
        <vt:i4>19</vt:i4>
      </vt:variant>
    </vt:vector>
  </HeadingPairs>
  <TitlesOfParts>
    <vt:vector size="28" baseType="lpstr">
      <vt:lpstr>Times New Roman</vt:lpstr>
      <vt:lpstr>Arial</vt:lpstr>
      <vt:lpstr>MS Gothic</vt:lpstr>
      <vt:lpstr>Calibri</vt:lpstr>
      <vt:lpstr>Lucida Sans Unicode</vt:lpstr>
      <vt:lpstr>Verdana</vt:lpstr>
      <vt:lpstr>Wingdings</vt:lpstr>
      <vt:lpstr>Tema de Office</vt: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prueba</dc:creator>
  <cp:lastModifiedBy>Li</cp:lastModifiedBy>
  <cp:revision>457</cp:revision>
  <cp:lastPrinted>1601-01-01T00:00:00Z</cp:lastPrinted>
  <dcterms:created xsi:type="dcterms:W3CDTF">2010-09-02T14:45:33Z</dcterms:created>
  <dcterms:modified xsi:type="dcterms:W3CDTF">2010-11-10T20:23:17Z</dcterms:modified>
</cp:coreProperties>
</file>